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5"/>
  </p:notesMasterIdLst>
  <p:sldIdLst>
    <p:sldId id="336" r:id="rId2"/>
    <p:sldId id="525" r:id="rId3"/>
    <p:sldId id="495" r:id="rId4"/>
    <p:sldId id="481" r:id="rId5"/>
    <p:sldId id="474" r:id="rId6"/>
    <p:sldId id="475" r:id="rId7"/>
    <p:sldId id="476" r:id="rId8"/>
    <p:sldId id="477" r:id="rId9"/>
    <p:sldId id="478" r:id="rId10"/>
    <p:sldId id="479" r:id="rId11"/>
    <p:sldId id="480" r:id="rId12"/>
    <p:sldId id="482" r:id="rId13"/>
    <p:sldId id="483" r:id="rId14"/>
    <p:sldId id="484" r:id="rId15"/>
    <p:sldId id="485" r:id="rId16"/>
    <p:sldId id="487" r:id="rId17"/>
    <p:sldId id="488" r:id="rId18"/>
    <p:sldId id="489" r:id="rId19"/>
    <p:sldId id="490" r:id="rId20"/>
    <p:sldId id="491" r:id="rId21"/>
    <p:sldId id="492" r:id="rId22"/>
    <p:sldId id="493" r:id="rId23"/>
    <p:sldId id="494" r:id="rId24"/>
    <p:sldId id="496" r:id="rId25"/>
    <p:sldId id="497" r:id="rId26"/>
    <p:sldId id="498" r:id="rId27"/>
    <p:sldId id="499" r:id="rId28"/>
    <p:sldId id="500" r:id="rId29"/>
    <p:sldId id="501" r:id="rId30"/>
    <p:sldId id="502" r:id="rId31"/>
    <p:sldId id="503" r:id="rId32"/>
    <p:sldId id="504" r:id="rId33"/>
    <p:sldId id="505" r:id="rId34"/>
    <p:sldId id="506" r:id="rId35"/>
    <p:sldId id="507" r:id="rId36"/>
    <p:sldId id="508" r:id="rId37"/>
    <p:sldId id="509" r:id="rId38"/>
    <p:sldId id="510" r:id="rId39"/>
    <p:sldId id="511" r:id="rId40"/>
    <p:sldId id="512" r:id="rId41"/>
    <p:sldId id="513" r:id="rId42"/>
    <p:sldId id="514" r:id="rId43"/>
    <p:sldId id="515" r:id="rId44"/>
    <p:sldId id="516" r:id="rId45"/>
    <p:sldId id="517" r:id="rId46"/>
    <p:sldId id="518" r:id="rId47"/>
    <p:sldId id="519" r:id="rId48"/>
    <p:sldId id="520" r:id="rId49"/>
    <p:sldId id="521" r:id="rId50"/>
    <p:sldId id="522" r:id="rId51"/>
    <p:sldId id="523" r:id="rId52"/>
    <p:sldId id="524" r:id="rId53"/>
    <p:sldId id="329" r:id="rId54"/>
  </p:sldIdLst>
  <p:sldSz cx="9144000" cy="6858000" type="screen4x3"/>
  <p:notesSz cx="6858000" cy="9144000"/>
  <p:defaultTextStyle>
    <a:defPPr>
      <a:defRPr lang="en-US"/>
    </a:defPPr>
    <a:lvl1pPr marL="0" algn="l" defTabSz="456890" rtl="0" eaLnBrk="1" latinLnBrk="0" hangingPunct="1">
      <a:defRPr sz="1800" kern="1200">
        <a:solidFill>
          <a:schemeClr val="tx1"/>
        </a:solidFill>
        <a:latin typeface="+mn-lt"/>
        <a:ea typeface="+mn-ea"/>
        <a:cs typeface="+mn-cs"/>
      </a:defRPr>
    </a:lvl1pPr>
    <a:lvl2pPr marL="456890" algn="l" defTabSz="456890" rtl="0" eaLnBrk="1" latinLnBrk="0" hangingPunct="1">
      <a:defRPr sz="1800" kern="1200">
        <a:solidFill>
          <a:schemeClr val="tx1"/>
        </a:solidFill>
        <a:latin typeface="+mn-lt"/>
        <a:ea typeface="+mn-ea"/>
        <a:cs typeface="+mn-cs"/>
      </a:defRPr>
    </a:lvl2pPr>
    <a:lvl3pPr marL="913782" algn="l" defTabSz="456890" rtl="0" eaLnBrk="1" latinLnBrk="0" hangingPunct="1">
      <a:defRPr sz="1800" kern="1200">
        <a:solidFill>
          <a:schemeClr val="tx1"/>
        </a:solidFill>
        <a:latin typeface="+mn-lt"/>
        <a:ea typeface="+mn-ea"/>
        <a:cs typeface="+mn-cs"/>
      </a:defRPr>
    </a:lvl3pPr>
    <a:lvl4pPr marL="1370672" algn="l" defTabSz="456890" rtl="0" eaLnBrk="1" latinLnBrk="0" hangingPunct="1">
      <a:defRPr sz="1800" kern="1200">
        <a:solidFill>
          <a:schemeClr val="tx1"/>
        </a:solidFill>
        <a:latin typeface="+mn-lt"/>
        <a:ea typeface="+mn-ea"/>
        <a:cs typeface="+mn-cs"/>
      </a:defRPr>
    </a:lvl4pPr>
    <a:lvl5pPr marL="1827563" algn="l" defTabSz="456890" rtl="0" eaLnBrk="1" latinLnBrk="0" hangingPunct="1">
      <a:defRPr sz="1800" kern="1200">
        <a:solidFill>
          <a:schemeClr val="tx1"/>
        </a:solidFill>
        <a:latin typeface="+mn-lt"/>
        <a:ea typeface="+mn-ea"/>
        <a:cs typeface="+mn-cs"/>
      </a:defRPr>
    </a:lvl5pPr>
    <a:lvl6pPr marL="2284453" algn="l" defTabSz="456890" rtl="0" eaLnBrk="1" latinLnBrk="0" hangingPunct="1">
      <a:defRPr sz="1800" kern="1200">
        <a:solidFill>
          <a:schemeClr val="tx1"/>
        </a:solidFill>
        <a:latin typeface="+mn-lt"/>
        <a:ea typeface="+mn-ea"/>
        <a:cs typeface="+mn-cs"/>
      </a:defRPr>
    </a:lvl6pPr>
    <a:lvl7pPr marL="2741344" algn="l" defTabSz="456890" rtl="0" eaLnBrk="1" latinLnBrk="0" hangingPunct="1">
      <a:defRPr sz="1800" kern="1200">
        <a:solidFill>
          <a:schemeClr val="tx1"/>
        </a:solidFill>
        <a:latin typeface="+mn-lt"/>
        <a:ea typeface="+mn-ea"/>
        <a:cs typeface="+mn-cs"/>
      </a:defRPr>
    </a:lvl7pPr>
    <a:lvl8pPr marL="3198235" algn="l" defTabSz="456890" rtl="0" eaLnBrk="1" latinLnBrk="0" hangingPunct="1">
      <a:defRPr sz="1800" kern="1200">
        <a:solidFill>
          <a:schemeClr val="tx1"/>
        </a:solidFill>
        <a:latin typeface="+mn-lt"/>
        <a:ea typeface="+mn-ea"/>
        <a:cs typeface="+mn-cs"/>
      </a:defRPr>
    </a:lvl8pPr>
    <a:lvl9pPr marL="3655124" algn="l" defTabSz="45689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96" autoAdjust="0"/>
    <p:restoredTop sz="88986" autoAdjust="0"/>
  </p:normalViewPr>
  <p:slideViewPr>
    <p:cSldViewPr snapToGrid="0" snapToObjects="1">
      <p:cViewPr varScale="1">
        <p:scale>
          <a:sx n="79" d="100"/>
          <a:sy n="79" d="100"/>
        </p:scale>
        <p:origin x="-1608" y="-62"/>
      </p:cViewPr>
      <p:guideLst>
        <p:guide orient="horz" pos="2160"/>
        <p:guide pos="2880"/>
      </p:guideLst>
    </p:cSldViewPr>
  </p:slideViewPr>
  <p:outlineViewPr>
    <p:cViewPr>
      <p:scale>
        <a:sx n="33" d="100"/>
        <a:sy n="33" d="100"/>
      </p:scale>
      <p:origin x="0" y="1806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523E04-AD5F-314E-BD4E-65F5994ABB0E}" type="datetimeFigureOut">
              <a:rPr lang="en-US" smtClean="0"/>
              <a:pPr/>
              <a:t>5/29/2014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CC0B73-4DA8-D749-8EDA-C6B30389512F}" type="slidenum">
              <a:rPr lang="en-US" smtClean="0"/>
              <a:pPr/>
              <a:t>‹#›</a:t>
            </a:fld>
            <a:endParaRPr lang="en-US"/>
          </a:p>
        </p:txBody>
      </p:sp>
    </p:spTree>
    <p:extLst>
      <p:ext uri="{BB962C8B-B14F-4D97-AF65-F5344CB8AC3E}">
        <p14:creationId xmlns:p14="http://schemas.microsoft.com/office/powerpoint/2010/main" val="704602413"/>
      </p:ext>
    </p:extLst>
  </p:cSld>
  <p:clrMap bg1="lt1" tx1="dk1" bg2="lt2" tx2="dk2" accent1="accent1" accent2="accent2" accent3="accent3" accent4="accent4" accent5="accent5" accent6="accent6" hlink="hlink" folHlink="folHlink"/>
  <p:notesStyle>
    <a:lvl1pPr marL="0" algn="l" defTabSz="456890" rtl="0" eaLnBrk="1" latinLnBrk="0" hangingPunct="1">
      <a:defRPr sz="1200" kern="1200">
        <a:solidFill>
          <a:schemeClr val="tx1"/>
        </a:solidFill>
        <a:latin typeface="+mn-lt"/>
        <a:ea typeface="+mn-ea"/>
        <a:cs typeface="+mn-cs"/>
      </a:defRPr>
    </a:lvl1pPr>
    <a:lvl2pPr marL="456890" algn="l" defTabSz="456890" rtl="0" eaLnBrk="1" latinLnBrk="0" hangingPunct="1">
      <a:defRPr sz="1200" kern="1200">
        <a:solidFill>
          <a:schemeClr val="tx1"/>
        </a:solidFill>
        <a:latin typeface="+mn-lt"/>
        <a:ea typeface="+mn-ea"/>
        <a:cs typeface="+mn-cs"/>
      </a:defRPr>
    </a:lvl2pPr>
    <a:lvl3pPr marL="913782" algn="l" defTabSz="456890" rtl="0" eaLnBrk="1" latinLnBrk="0" hangingPunct="1">
      <a:defRPr sz="1200" kern="1200">
        <a:solidFill>
          <a:schemeClr val="tx1"/>
        </a:solidFill>
        <a:latin typeface="+mn-lt"/>
        <a:ea typeface="+mn-ea"/>
        <a:cs typeface="+mn-cs"/>
      </a:defRPr>
    </a:lvl3pPr>
    <a:lvl4pPr marL="1370672" algn="l" defTabSz="456890" rtl="0" eaLnBrk="1" latinLnBrk="0" hangingPunct="1">
      <a:defRPr sz="1200" kern="1200">
        <a:solidFill>
          <a:schemeClr val="tx1"/>
        </a:solidFill>
        <a:latin typeface="+mn-lt"/>
        <a:ea typeface="+mn-ea"/>
        <a:cs typeface="+mn-cs"/>
      </a:defRPr>
    </a:lvl4pPr>
    <a:lvl5pPr marL="1827563" algn="l" defTabSz="456890" rtl="0" eaLnBrk="1" latinLnBrk="0" hangingPunct="1">
      <a:defRPr sz="1200" kern="1200">
        <a:solidFill>
          <a:schemeClr val="tx1"/>
        </a:solidFill>
        <a:latin typeface="+mn-lt"/>
        <a:ea typeface="+mn-ea"/>
        <a:cs typeface="+mn-cs"/>
      </a:defRPr>
    </a:lvl5pPr>
    <a:lvl6pPr marL="2284453" algn="l" defTabSz="456890" rtl="0" eaLnBrk="1" latinLnBrk="0" hangingPunct="1">
      <a:defRPr sz="1200" kern="1200">
        <a:solidFill>
          <a:schemeClr val="tx1"/>
        </a:solidFill>
        <a:latin typeface="+mn-lt"/>
        <a:ea typeface="+mn-ea"/>
        <a:cs typeface="+mn-cs"/>
      </a:defRPr>
    </a:lvl6pPr>
    <a:lvl7pPr marL="2741344" algn="l" defTabSz="456890" rtl="0" eaLnBrk="1" latinLnBrk="0" hangingPunct="1">
      <a:defRPr sz="1200" kern="1200">
        <a:solidFill>
          <a:schemeClr val="tx1"/>
        </a:solidFill>
        <a:latin typeface="+mn-lt"/>
        <a:ea typeface="+mn-ea"/>
        <a:cs typeface="+mn-cs"/>
      </a:defRPr>
    </a:lvl7pPr>
    <a:lvl8pPr marL="3198235" algn="l" defTabSz="456890" rtl="0" eaLnBrk="1" latinLnBrk="0" hangingPunct="1">
      <a:defRPr sz="1200" kern="1200">
        <a:solidFill>
          <a:schemeClr val="tx1"/>
        </a:solidFill>
        <a:latin typeface="+mn-lt"/>
        <a:ea typeface="+mn-ea"/>
        <a:cs typeface="+mn-cs"/>
      </a:defRPr>
    </a:lvl8pPr>
    <a:lvl9pPr marL="3655124" algn="l" defTabSz="45689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smtClean="0">
                <a:solidFill>
                  <a:prstClr val="black"/>
                </a:solidFill>
              </a:rPr>
              <a:pPr/>
              <a:t>1</a:t>
            </a:fld>
            <a:endParaRPr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w="9525"/>
        </p:spPr>
        <p:txBody>
          <a:bodyPr/>
          <a:lstStyle/>
          <a:p>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w="9525"/>
        </p:spPr>
        <p:txBody>
          <a:bodyPr/>
          <a:lstStyle/>
          <a:p>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de-DE" smtClean="0"/>
              <a:pPr/>
              <a:t>53</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short">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242937" y="0"/>
            <a:ext cx="8656646" cy="2143126"/>
          </a:xfrm>
          <a:prstGeom prst="rect">
            <a:avLst/>
          </a:prstGeom>
          <a:solidFill>
            <a:schemeClr val="bg1">
              <a:alpha val="75000"/>
            </a:schemeClr>
          </a:solidFill>
          <a:ln w="6350" algn="ctr">
            <a:noFill/>
            <a:miter lim="800000"/>
            <a:headEnd/>
            <a:tailEnd/>
          </a:ln>
        </p:spPr>
        <p:txBody>
          <a:bodyPr lIns="89923" tIns="71939" rIns="89923" bIns="71939" rtlCol="0" anchor="ctr"/>
          <a:lstStyle/>
          <a:p>
            <a:pPr algn="ctr" defTabSz="913627" fontAlgn="base">
              <a:spcBef>
                <a:spcPct val="50000"/>
              </a:spcBef>
              <a:spcAft>
                <a:spcPct val="0"/>
              </a:spcAft>
              <a:buClr>
                <a:srgbClr val="F0AB00"/>
              </a:buClr>
              <a:buSzPct val="80000"/>
            </a:pPr>
            <a:endParaRPr lang="en-US" kern="0" dirty="0">
              <a:solidFill>
                <a:srgbClr val="000000"/>
              </a:solidFill>
              <a:latin typeface="Arial"/>
              <a:ea typeface="Arial Unicode MS" pitchFamily="34" charset="-128"/>
              <a:cs typeface="Arial Unicode MS" pitchFamily="34" charset="-128"/>
            </a:endParaRPr>
          </a:p>
        </p:txBody>
      </p:sp>
      <p:sp>
        <p:nvSpPr>
          <p:cNvPr id="2" name="Title 1"/>
          <p:cNvSpPr>
            <a:spLocks noGrp="1"/>
          </p:cNvSpPr>
          <p:nvPr>
            <p:ph type="title" hasCustomPrompt="1"/>
          </p:nvPr>
        </p:nvSpPr>
        <p:spPr>
          <a:xfrm>
            <a:off x="350908" y="324000"/>
            <a:ext cx="8440702" cy="923116"/>
          </a:xfrm>
        </p:spPr>
        <p:txBody>
          <a:bodyPr anchor="t" anchorCtr="0">
            <a:noAutofit/>
          </a:bodyPr>
          <a:lstStyle>
            <a:lvl1pPr>
              <a:defRPr sz="50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019" y="6082321"/>
            <a:ext cx="684757" cy="453495"/>
          </a:xfrm>
          <a:prstGeom prst="rect">
            <a:avLst/>
          </a:prstGeom>
          <a:noFill/>
          <a:ln>
            <a:noFill/>
          </a:ln>
        </p:spPr>
      </p:pic>
      <p:sp>
        <p:nvSpPr>
          <p:cNvPr id="5" name="Rectangle 4"/>
          <p:cNvSpPr/>
          <p:nvPr userDrawn="1"/>
        </p:nvSpPr>
        <p:spPr bwMode="gray">
          <a:xfrm>
            <a:off x="242937" y="0"/>
            <a:ext cx="8656646" cy="162000"/>
          </a:xfrm>
          <a:prstGeom prst="rect">
            <a:avLst/>
          </a:prstGeom>
          <a:solidFill>
            <a:schemeClr val="accent1"/>
          </a:solidFill>
          <a:ln w="9525" algn="ctr">
            <a:noFill/>
            <a:miter lim="800000"/>
            <a:headEnd/>
            <a:tailEnd/>
          </a:ln>
        </p:spPr>
        <p:txBody>
          <a:bodyPr lIns="89923" tIns="71939" rIns="89923" bIns="71939" rtlCol="0" anchor="ctr"/>
          <a:lstStyle/>
          <a:p>
            <a:pPr algn="ctr" defTabSz="913627" fontAlgn="base">
              <a:spcBef>
                <a:spcPct val="50000"/>
              </a:spcBef>
              <a:spcAft>
                <a:spcPct val="0"/>
              </a:spcAft>
              <a:buClr>
                <a:srgbClr val="F0AB00"/>
              </a:buClr>
              <a:buSzPct val="80000"/>
            </a:pPr>
            <a:endParaRPr lang="en-US" sz="1600" kern="0" dirty="0" err="1">
              <a:solidFill>
                <a:srgbClr val="000000"/>
              </a:solidFill>
              <a:latin typeface="Aria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350908" y="1499871"/>
            <a:ext cx="8440702" cy="584640"/>
          </a:xfrm>
        </p:spPr>
        <p:txBody>
          <a:bodyPr anchor="t" anchorCtr="0">
            <a:noAutofit/>
          </a:bodyPr>
          <a:lstStyle>
            <a:lvl1pPr marL="0" marR="0" indent="0" algn="l" defTabSz="913627" rtl="0" eaLnBrk="1" fontAlgn="auto" latinLnBrk="0" hangingPunct="1">
              <a:lnSpc>
                <a:spcPct val="100000"/>
              </a:lnSpc>
              <a:spcBef>
                <a:spcPts val="0"/>
              </a:spcBef>
              <a:spcAft>
                <a:spcPts val="0"/>
              </a:spcAft>
              <a:buClr>
                <a:schemeClr val="accent1"/>
              </a:buClr>
              <a:buSzPct val="80000"/>
              <a:buFontTx/>
              <a:buNone/>
              <a:tabLst/>
              <a:defRPr sz="1700" b="0">
                <a:solidFill>
                  <a:sysClr val="windowText" lastClr="000000"/>
                </a:solidFill>
              </a:defRPr>
            </a:lvl1pPr>
            <a:lvl2pPr marL="456813" indent="0" algn="ctr">
              <a:buNone/>
              <a:defRPr>
                <a:solidFill>
                  <a:schemeClr val="tx1">
                    <a:tint val="75000"/>
                  </a:schemeClr>
                </a:solidFill>
              </a:defRPr>
            </a:lvl2pPr>
            <a:lvl3pPr marL="913627" indent="0" algn="ctr">
              <a:buNone/>
              <a:defRPr>
                <a:solidFill>
                  <a:schemeClr val="tx1">
                    <a:tint val="75000"/>
                  </a:schemeClr>
                </a:solidFill>
              </a:defRPr>
            </a:lvl3pPr>
            <a:lvl4pPr marL="1370440" indent="0" algn="ctr">
              <a:buNone/>
              <a:defRPr>
                <a:solidFill>
                  <a:schemeClr val="tx1">
                    <a:tint val="75000"/>
                  </a:schemeClr>
                </a:solidFill>
              </a:defRPr>
            </a:lvl4pPr>
            <a:lvl5pPr marL="1827254" indent="0" algn="ctr">
              <a:buNone/>
              <a:defRPr>
                <a:solidFill>
                  <a:schemeClr val="tx1">
                    <a:tint val="75000"/>
                  </a:schemeClr>
                </a:solidFill>
              </a:defRPr>
            </a:lvl5pPr>
            <a:lvl6pPr marL="2284066" indent="0" algn="ctr">
              <a:buNone/>
              <a:defRPr>
                <a:solidFill>
                  <a:schemeClr val="tx1">
                    <a:tint val="75000"/>
                  </a:schemeClr>
                </a:solidFill>
              </a:defRPr>
            </a:lvl6pPr>
            <a:lvl7pPr marL="2740880" indent="0" algn="ctr">
              <a:buNone/>
              <a:defRPr>
                <a:solidFill>
                  <a:schemeClr val="tx1">
                    <a:tint val="75000"/>
                  </a:schemeClr>
                </a:solidFill>
              </a:defRPr>
            </a:lvl7pPr>
            <a:lvl8pPr marL="3197693" indent="0" algn="ctr">
              <a:buNone/>
              <a:defRPr>
                <a:solidFill>
                  <a:schemeClr val="tx1">
                    <a:tint val="75000"/>
                  </a:schemeClr>
                </a:solidFill>
              </a:defRPr>
            </a:lvl8pPr>
            <a:lvl9pPr marL="3654505"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Tree>
    <p:extLst>
      <p:ext uri="{BB962C8B-B14F-4D97-AF65-F5344CB8AC3E}">
        <p14:creationId xmlns:p14="http://schemas.microsoft.com/office/powerpoint/2010/main" val="314691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242937" y="1690687"/>
            <a:ext cx="8656646"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33369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242937" y="1692004"/>
            <a:ext cx="4245994"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692004"/>
            <a:ext cx="4245994"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17194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2937" y="324000"/>
            <a:ext cx="8656646" cy="756000"/>
          </a:xfr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242937" y="1692004"/>
            <a:ext cx="280457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6098399" y="1692004"/>
            <a:ext cx="280457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a:spLocks noGrp="1"/>
          </p:cNvSpPr>
          <p:nvPr>
            <p:ph type="body" sz="quarter" idx="12" hasCustomPrompt="1"/>
          </p:nvPr>
        </p:nvSpPr>
        <p:spPr>
          <a:xfrm>
            <a:off x="3170668" y="1692004"/>
            <a:ext cx="280457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97543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5727796" y="1690692"/>
            <a:ext cx="3173380" cy="4391025"/>
          </a:xfrm>
          <a:solidFill>
            <a:schemeClr val="bg1">
              <a:lumMod val="95000"/>
            </a:schemeClr>
          </a:solidFill>
        </p:spPr>
        <p:txBody>
          <a:bodyPr tIns="1294903" anchor="t" anchorCtr="0"/>
          <a:lstStyle>
            <a:lvl1pPr algn="ctr">
              <a:defRPr b="0"/>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242938" y="1690692"/>
            <a:ext cx="5361066" cy="4391025"/>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ext uri="{BB962C8B-B14F-4D97-AF65-F5344CB8AC3E}">
        <p14:creationId xmlns:p14="http://schemas.microsoft.com/office/powerpoint/2010/main" val="299863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4654800" y="1692005"/>
            <a:ext cx="4245994" cy="4392000"/>
          </a:xfrm>
          <a:solidFill>
            <a:schemeClr val="bg1">
              <a:lumMod val="95000"/>
            </a:schemeClr>
          </a:solidFill>
        </p:spPr>
        <p:txBody>
          <a:bodyPr vert="horz" lIns="0" tIns="1294903" rIns="0" bIns="0" rtlCol="0" anchor="t" anchorCtr="0">
            <a:noAutofit/>
          </a:bodyPr>
          <a:lstStyle>
            <a:lvl1pPr marL="0" indent="0" algn="ctr" defTabSz="913627"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242937" y="1692005"/>
            <a:ext cx="4245994"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ext uri="{BB962C8B-B14F-4D97-AF65-F5344CB8AC3E}">
        <p14:creationId xmlns:p14="http://schemas.microsoft.com/office/powerpoint/2010/main" val="1588293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3529289" y="1692005"/>
            <a:ext cx="5371891" cy="4392000"/>
          </a:xfrm>
          <a:solidFill>
            <a:schemeClr val="bg1">
              <a:lumMod val="95000"/>
            </a:schemeClr>
          </a:solidFill>
        </p:spPr>
        <p:txBody>
          <a:bodyPr vert="horz" lIns="0" tIns="1294903" rIns="0" bIns="0" rtlCol="0" anchor="t" anchorCtr="0">
            <a:noAutofit/>
          </a:bodyPr>
          <a:lstStyle>
            <a:lvl1pPr marL="0" indent="0" algn="ctr" defTabSz="913627"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242937" y="1692005"/>
            <a:ext cx="3167316"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ext uri="{BB962C8B-B14F-4D97-AF65-F5344CB8AC3E}">
        <p14:creationId xmlns:p14="http://schemas.microsoft.com/office/powerpoint/2010/main" val="4277498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242937" y="1690688"/>
            <a:ext cx="4245994" cy="1720800"/>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4654800" y="1690688"/>
            <a:ext cx="4245994" cy="1720800"/>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242937" y="3573495"/>
            <a:ext cx="4245994" cy="2508223"/>
          </a:xfrm>
          <a:solidFill>
            <a:schemeClr val="bg1">
              <a:lumMod val="95000"/>
            </a:schemeClr>
          </a:solidFill>
        </p:spPr>
        <p:txBody>
          <a:bodyPr tIns="503574" anchor="t" anchorCtr="0"/>
          <a:lstStyle>
            <a:lvl1pPr algn="ctr">
              <a:defRPr b="0"/>
            </a:lvl1pPr>
          </a:lstStyle>
          <a:p>
            <a:r>
              <a:rPr lang="en-US" smtClean="0"/>
              <a:t>Click icon to add picture</a:t>
            </a:r>
            <a:endParaRPr lang="de-DE" dirty="0"/>
          </a:p>
        </p:txBody>
      </p:sp>
      <p:sp>
        <p:nvSpPr>
          <p:cNvPr id="11" name="Picture Placeholder 4"/>
          <p:cNvSpPr>
            <a:spLocks noGrp="1"/>
          </p:cNvSpPr>
          <p:nvPr>
            <p:ph type="pic" sz="quarter" idx="16"/>
          </p:nvPr>
        </p:nvSpPr>
        <p:spPr bwMode="gray">
          <a:xfrm>
            <a:off x="4654800" y="3573495"/>
            <a:ext cx="4245994" cy="2508223"/>
          </a:xfrm>
          <a:solidFill>
            <a:schemeClr val="bg1">
              <a:lumMod val="95000"/>
            </a:schemeClr>
          </a:solidFill>
        </p:spPr>
        <p:txBody>
          <a:bodyPr tIns="503574" anchor="t" anchorCtr="0"/>
          <a:lstStyle>
            <a:lvl1pPr algn="ctr">
              <a:defRPr b="0"/>
            </a:lvl1pPr>
          </a:lstStyle>
          <a:p>
            <a:r>
              <a:rPr lang="en-US" smtClean="0"/>
              <a:t>Click icon to add picture</a:t>
            </a:r>
            <a:endParaRPr lang="de-DE" dirty="0"/>
          </a:p>
        </p:txBody>
      </p:sp>
    </p:spTree>
    <p:extLst>
      <p:ext uri="{BB962C8B-B14F-4D97-AF65-F5344CB8AC3E}">
        <p14:creationId xmlns:p14="http://schemas.microsoft.com/office/powerpoint/2010/main" val="1342676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7" name="Content Placeholder 2"/>
          <p:cNvSpPr>
            <a:spLocks noGrp="1"/>
          </p:cNvSpPr>
          <p:nvPr>
            <p:ph idx="1" hasCustomPrompt="1"/>
          </p:nvPr>
        </p:nvSpPr>
        <p:spPr>
          <a:xfrm>
            <a:off x="242937" y="1692003"/>
            <a:ext cx="8656646" cy="4392000"/>
          </a:xfrm>
        </p:spPr>
        <p:txBody>
          <a:bodyPr tIns="0"/>
          <a:lstStyle>
            <a:lvl1pPr algn="l">
              <a:defRPr b="0"/>
            </a:lvl1pPr>
          </a:lstStyle>
          <a:p>
            <a:pPr lvl="0"/>
            <a:r>
              <a:rPr lang="en-US" dirty="0" smtClean="0"/>
              <a:t>Click to add content</a:t>
            </a:r>
          </a:p>
        </p:txBody>
      </p:sp>
    </p:spTree>
    <p:extLst>
      <p:ext uri="{BB962C8B-B14F-4D97-AF65-F5344CB8AC3E}">
        <p14:creationId xmlns:p14="http://schemas.microsoft.com/office/powerpoint/2010/main" val="1455762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242937" y="1692001"/>
            <a:ext cx="8656646" cy="2852063"/>
          </a:xfrm>
        </p:spPr>
        <p:txBody>
          <a:bodyPr>
            <a:spAutoFit/>
          </a:bodyPr>
          <a:lstStyle>
            <a:lvl1pPr>
              <a:spcBef>
                <a:spcPts val="2014"/>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extLst>
      <p:ext uri="{BB962C8B-B14F-4D97-AF65-F5344CB8AC3E}">
        <p14:creationId xmlns:p14="http://schemas.microsoft.com/office/powerpoint/2010/main" val="2149986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5589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two lines">
    <p:bg>
      <p:bgPr>
        <a:solidFill>
          <a:schemeClr val="accent1"/>
        </a:solidFill>
        <a:effectLst/>
      </p:bgPr>
    </p:bg>
    <p:spTree>
      <p:nvGrpSpPr>
        <p:cNvPr id="1" name=""/>
        <p:cNvGrpSpPr/>
        <p:nvPr/>
      </p:nvGrpSpPr>
      <p:grpSpPr>
        <a:xfrm>
          <a:off x="0" y="0"/>
          <a:ext cx="0" cy="0"/>
          <a:chOff x="0" y="0"/>
          <a:chExt cx="0" cy="0"/>
        </a:xfrm>
      </p:grpSpPr>
      <p:sp>
        <p:nvSpPr>
          <p:cNvPr id="7" name="Rectangle 6"/>
          <p:cNvSpPr/>
          <p:nvPr userDrawn="1"/>
        </p:nvSpPr>
        <p:spPr bwMode="gray">
          <a:xfrm>
            <a:off x="242937" y="0"/>
            <a:ext cx="8656646" cy="2143126"/>
          </a:xfrm>
          <a:prstGeom prst="rect">
            <a:avLst/>
          </a:prstGeom>
          <a:solidFill>
            <a:schemeClr val="bg1">
              <a:alpha val="75000"/>
            </a:schemeClr>
          </a:solidFill>
          <a:ln w="6350" algn="ctr">
            <a:noFill/>
            <a:miter lim="800000"/>
            <a:headEnd/>
            <a:tailEnd/>
          </a:ln>
        </p:spPr>
        <p:txBody>
          <a:bodyPr lIns="89923" tIns="71939" rIns="89923" bIns="71939" rtlCol="0" anchor="ctr"/>
          <a:lstStyle/>
          <a:p>
            <a:pPr algn="ctr" defTabSz="913627" fontAlgn="base">
              <a:spcBef>
                <a:spcPct val="50000"/>
              </a:spcBef>
              <a:spcAft>
                <a:spcPct val="0"/>
              </a:spcAft>
              <a:buClr>
                <a:srgbClr val="F0AB00"/>
              </a:buClr>
              <a:buSzPct val="80000"/>
            </a:pPr>
            <a:endParaRPr lang="en-US" kern="0" dirty="0">
              <a:solidFill>
                <a:srgbClr val="000000"/>
              </a:solidFill>
              <a:latin typeface="Arial"/>
              <a:ea typeface="Arial Unicode MS" pitchFamily="34" charset="-128"/>
              <a:cs typeface="Arial Unicode MS" pitchFamily="34" charset="-128"/>
            </a:endParaRPr>
          </a:p>
        </p:txBody>
      </p:sp>
      <p:sp>
        <p:nvSpPr>
          <p:cNvPr id="10" name="Rectangle 9"/>
          <p:cNvSpPr/>
          <p:nvPr userDrawn="1"/>
        </p:nvSpPr>
        <p:spPr bwMode="gray">
          <a:xfrm>
            <a:off x="242937" y="0"/>
            <a:ext cx="8656646" cy="162000"/>
          </a:xfrm>
          <a:prstGeom prst="rect">
            <a:avLst/>
          </a:prstGeom>
          <a:solidFill>
            <a:schemeClr val="accent1"/>
          </a:solidFill>
          <a:ln w="9525" algn="ctr">
            <a:noFill/>
            <a:miter lim="800000"/>
            <a:headEnd/>
            <a:tailEnd/>
          </a:ln>
        </p:spPr>
        <p:txBody>
          <a:bodyPr lIns="89923" tIns="71939" rIns="89923" bIns="71939" rtlCol="0" anchor="ctr"/>
          <a:lstStyle/>
          <a:p>
            <a:pPr algn="ctr" defTabSz="913627" fontAlgn="base">
              <a:spcBef>
                <a:spcPct val="50000"/>
              </a:spcBef>
              <a:spcAft>
                <a:spcPct val="0"/>
              </a:spcAft>
              <a:buClr>
                <a:srgbClr val="F0AB00"/>
              </a:buClr>
              <a:buSzPct val="80000"/>
            </a:pPr>
            <a:endParaRPr lang="en-US" sz="1600" kern="0" dirty="0" err="1">
              <a:solidFill>
                <a:srgbClr val="000000"/>
              </a:solidFill>
              <a:latin typeface="Aria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350908" y="1499871"/>
            <a:ext cx="8440702" cy="584640"/>
          </a:xfrm>
        </p:spPr>
        <p:txBody>
          <a:bodyPr anchor="t" anchorCtr="0">
            <a:noAutofit/>
          </a:bodyPr>
          <a:lstStyle>
            <a:lvl1pPr marL="0" marR="0" indent="0" algn="l" defTabSz="913627" rtl="0" eaLnBrk="1" fontAlgn="auto" latinLnBrk="0" hangingPunct="1">
              <a:lnSpc>
                <a:spcPct val="100000"/>
              </a:lnSpc>
              <a:spcBef>
                <a:spcPts val="0"/>
              </a:spcBef>
              <a:spcAft>
                <a:spcPts val="0"/>
              </a:spcAft>
              <a:buClr>
                <a:schemeClr val="accent1"/>
              </a:buClr>
              <a:buSzPct val="80000"/>
              <a:buFontTx/>
              <a:buNone/>
              <a:tabLst/>
              <a:defRPr sz="1700" b="0">
                <a:solidFill>
                  <a:sysClr val="windowText" lastClr="000000"/>
                </a:solidFill>
              </a:defRPr>
            </a:lvl1pPr>
            <a:lvl2pPr marL="456813" indent="0" algn="ctr">
              <a:buNone/>
              <a:defRPr>
                <a:solidFill>
                  <a:schemeClr val="tx1">
                    <a:tint val="75000"/>
                  </a:schemeClr>
                </a:solidFill>
              </a:defRPr>
            </a:lvl2pPr>
            <a:lvl3pPr marL="913627" indent="0" algn="ctr">
              <a:buNone/>
              <a:defRPr>
                <a:solidFill>
                  <a:schemeClr val="tx1">
                    <a:tint val="75000"/>
                  </a:schemeClr>
                </a:solidFill>
              </a:defRPr>
            </a:lvl3pPr>
            <a:lvl4pPr marL="1370440" indent="0" algn="ctr">
              <a:buNone/>
              <a:defRPr>
                <a:solidFill>
                  <a:schemeClr val="tx1">
                    <a:tint val="75000"/>
                  </a:schemeClr>
                </a:solidFill>
              </a:defRPr>
            </a:lvl4pPr>
            <a:lvl5pPr marL="1827254" indent="0" algn="ctr">
              <a:buNone/>
              <a:defRPr>
                <a:solidFill>
                  <a:schemeClr val="tx1">
                    <a:tint val="75000"/>
                  </a:schemeClr>
                </a:solidFill>
              </a:defRPr>
            </a:lvl5pPr>
            <a:lvl6pPr marL="2284066" indent="0" algn="ctr">
              <a:buNone/>
              <a:defRPr>
                <a:solidFill>
                  <a:schemeClr val="tx1">
                    <a:tint val="75000"/>
                  </a:schemeClr>
                </a:solidFill>
              </a:defRPr>
            </a:lvl6pPr>
            <a:lvl7pPr marL="2740880" indent="0" algn="ctr">
              <a:buNone/>
              <a:defRPr>
                <a:solidFill>
                  <a:schemeClr val="tx1">
                    <a:tint val="75000"/>
                  </a:schemeClr>
                </a:solidFill>
              </a:defRPr>
            </a:lvl7pPr>
            <a:lvl8pPr marL="3197693" indent="0" algn="ctr">
              <a:buNone/>
              <a:defRPr>
                <a:solidFill>
                  <a:schemeClr val="tx1">
                    <a:tint val="75000"/>
                  </a:schemeClr>
                </a:solidFill>
              </a:defRPr>
            </a:lvl8pPr>
            <a:lvl9pPr marL="3654505"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
        <p:nvSpPr>
          <p:cNvPr id="9" name="Title 1"/>
          <p:cNvSpPr>
            <a:spLocks noGrp="1"/>
          </p:cNvSpPr>
          <p:nvPr>
            <p:ph type="ctrTitle" hasCustomPrompt="1"/>
          </p:nvPr>
        </p:nvSpPr>
        <p:spPr bwMode="gray">
          <a:xfrm>
            <a:off x="350908" y="324000"/>
            <a:ext cx="8440702" cy="1107739"/>
          </a:xfrm>
        </p:spPr>
        <p:txBody>
          <a:bodyPr anchor="t" anchorCtr="0">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de-DE" dirty="0"/>
          </a:p>
        </p:txBody>
      </p:sp>
      <p:pic>
        <p:nvPicPr>
          <p:cNvPr id="11" name="Picture 10"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019" y="6082321"/>
            <a:ext cx="684757" cy="453495"/>
          </a:xfrm>
          <a:prstGeom prst="rect">
            <a:avLst/>
          </a:prstGeom>
          <a:noFill/>
          <a:ln>
            <a:noFill/>
          </a:ln>
        </p:spPr>
      </p:pic>
    </p:spTree>
    <p:extLst>
      <p:ext uri="{BB962C8B-B14F-4D97-AF65-F5344CB8AC3E}">
        <p14:creationId xmlns:p14="http://schemas.microsoft.com/office/powerpoint/2010/main" val="6794242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pyright">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242937" y="1692002"/>
            <a:ext cx="4245994" cy="3698448"/>
          </a:xfrm>
          <a:prstGeom prst="rect">
            <a:avLst/>
          </a:prstGeom>
          <a:noFill/>
        </p:spPr>
        <p:txBody>
          <a:bodyPr wrap="square" lIns="0" tIns="0" rIns="0" bIns="0" rtlCol="0">
            <a:spAutoFit/>
          </a:bodyPr>
          <a:lstStyle/>
          <a:p>
            <a:pPr defTabSz="913627">
              <a:spcBef>
                <a:spcPts val="400"/>
              </a:spcBef>
            </a:pPr>
            <a:r>
              <a:rPr lang="en-GB" sz="900" noProof="1">
                <a:solidFill>
                  <a:srgbClr val="000000"/>
                </a:solidFill>
                <a:latin typeface="Arial"/>
                <a:ea typeface="MS PGothic" pitchFamily="34" charset="-128"/>
              </a:rPr>
              <a:t>No part of this publication may be reproduced or transmitted in any form or for any purpose without the express permission of SAP AG. The information contained herein may be changed without prior notice.</a:t>
            </a:r>
            <a:endParaRPr lang="de-DE" sz="900" noProof="1">
              <a:solidFill>
                <a:srgbClr val="000000"/>
              </a:solidFill>
              <a:latin typeface="Arial"/>
              <a:ea typeface="MS PGothic" pitchFamily="34" charset="-128"/>
            </a:endParaRPr>
          </a:p>
          <a:p>
            <a:pPr defTabSz="913627">
              <a:spcBef>
                <a:spcPts val="400"/>
              </a:spcBef>
            </a:pPr>
            <a:r>
              <a:rPr lang="en-GB" sz="900" noProof="1">
                <a:solidFill>
                  <a:srgbClr val="000000"/>
                </a:solidFill>
                <a:latin typeface="Arial"/>
                <a:ea typeface="MS PGothic" pitchFamily="34" charset="-128"/>
              </a:rPr>
              <a:t>Some software products marketed by SAP AG and its distributors contain proprietary software components of other software vendors.</a:t>
            </a:r>
            <a:endParaRPr lang="de-DE" sz="900" noProof="1">
              <a:solidFill>
                <a:srgbClr val="000000"/>
              </a:solidFill>
              <a:latin typeface="Arial"/>
              <a:ea typeface="MS PGothic" pitchFamily="34" charset="-128"/>
            </a:endParaRPr>
          </a:p>
          <a:p>
            <a:pPr defTabSz="913627">
              <a:spcBef>
                <a:spcPts val="400"/>
              </a:spcBef>
            </a:pPr>
            <a:r>
              <a:rPr lang="en-GB" sz="900" noProof="1">
                <a:solidFill>
                  <a:srgbClr val="000000"/>
                </a:solidFill>
                <a:latin typeface="Arial"/>
                <a:ea typeface="MS PGothic" pitchFamily="34" charset="-128"/>
              </a:rPr>
              <a:t>Microsoft, Windows, Excel, Outlook, and PowerPoint are registered trademarks of Microsoft Corporation. </a:t>
            </a:r>
            <a:endParaRPr lang="de-DE" sz="900" noProof="1">
              <a:solidFill>
                <a:srgbClr val="000000"/>
              </a:solidFill>
              <a:latin typeface="Arial"/>
              <a:ea typeface="MS PGothic" pitchFamily="34" charset="-128"/>
            </a:endParaRPr>
          </a:p>
          <a:p>
            <a:pPr defTabSz="913627">
              <a:spcBef>
                <a:spcPts val="400"/>
              </a:spcBef>
            </a:pPr>
            <a:r>
              <a:rPr lang="en-GB" sz="900" noProof="1">
                <a:solidFill>
                  <a:srgbClr val="000000"/>
                </a:solidFill>
                <a:latin typeface="Arial"/>
                <a:ea typeface="MS PGothic" pitchFamily="34" charset="-128"/>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and Informix are trademarks or registered trademarks of IBM Corporation.</a:t>
            </a:r>
            <a:endParaRPr lang="de-DE" sz="900" noProof="1">
              <a:solidFill>
                <a:srgbClr val="000000"/>
              </a:solidFill>
              <a:latin typeface="Arial"/>
              <a:ea typeface="MS PGothic" pitchFamily="34" charset="-128"/>
            </a:endParaRPr>
          </a:p>
          <a:p>
            <a:pPr defTabSz="913627">
              <a:spcBef>
                <a:spcPts val="400"/>
              </a:spcBef>
            </a:pPr>
            <a:r>
              <a:rPr lang="en-GB" sz="900" noProof="1">
                <a:solidFill>
                  <a:srgbClr val="000000"/>
                </a:solidFill>
                <a:latin typeface="Arial"/>
                <a:ea typeface="MS PGothic" pitchFamily="34" charset="-128"/>
              </a:rPr>
              <a:t>Linux is the registered trademark of Linus Torvalds in the U.S. and other countries.</a:t>
            </a:r>
            <a:endParaRPr lang="de-DE" sz="900" noProof="1">
              <a:solidFill>
                <a:srgbClr val="000000"/>
              </a:solidFill>
              <a:latin typeface="Arial"/>
              <a:ea typeface="MS PGothic" pitchFamily="34" charset="-128"/>
            </a:endParaRPr>
          </a:p>
          <a:p>
            <a:pPr defTabSz="913627">
              <a:spcBef>
                <a:spcPts val="400"/>
              </a:spcBef>
            </a:pPr>
            <a:r>
              <a:rPr lang="en-GB" sz="900" noProof="1">
                <a:solidFill>
                  <a:srgbClr val="000000"/>
                </a:solidFill>
                <a:latin typeface="Arial"/>
                <a:ea typeface="MS PGothic" pitchFamily="34" charset="-128"/>
              </a:rPr>
              <a:t>Adobe, the Adobe logo, Acrobat, PostScript, and Reader are either trademarks or registered trademarks of Adobe Systems Incorporated in the United States and/or other countries.</a:t>
            </a:r>
            <a:endParaRPr lang="de-DE" sz="900" noProof="1">
              <a:solidFill>
                <a:srgbClr val="000000"/>
              </a:solidFill>
              <a:latin typeface="Arial"/>
              <a:ea typeface="MS PGothic" pitchFamily="34" charset="-128"/>
            </a:endParaRPr>
          </a:p>
          <a:p>
            <a:pPr defTabSz="913627">
              <a:spcBef>
                <a:spcPts val="400"/>
              </a:spcBef>
            </a:pPr>
            <a:r>
              <a:rPr lang="en-GB" sz="900" noProof="1">
                <a:solidFill>
                  <a:srgbClr val="000000"/>
                </a:solidFill>
                <a:latin typeface="Arial"/>
                <a:ea typeface="MS PGothic" pitchFamily="34" charset="-128"/>
              </a:rPr>
              <a:t>Oracle and Java are registered trademarks of Oracle and/or its affiliates.</a:t>
            </a:r>
            <a:endParaRPr lang="de-DE" sz="900" noProof="1">
              <a:solidFill>
                <a:srgbClr val="000000"/>
              </a:solidFill>
              <a:latin typeface="Arial"/>
              <a:ea typeface="MS PGothic" pitchFamily="34" charset="-128"/>
            </a:endParaRPr>
          </a:p>
          <a:p>
            <a:pPr defTabSz="913627">
              <a:spcBef>
                <a:spcPts val="400"/>
              </a:spcBef>
            </a:pPr>
            <a:r>
              <a:rPr lang="en-GB" sz="900" noProof="1">
                <a:solidFill>
                  <a:srgbClr val="000000"/>
                </a:solidFill>
                <a:latin typeface="Arial"/>
                <a:ea typeface="MS PGothic" pitchFamily="34" charset="-128"/>
              </a:rPr>
              <a:t>UNIX, X/Open, OSF/1, and Motif are registered trademarks of the Open Group.</a:t>
            </a:r>
            <a:endParaRPr lang="de-DE" sz="900" noProof="1">
              <a:solidFill>
                <a:srgbClr val="000000"/>
              </a:solidFill>
              <a:latin typeface="Arial"/>
              <a:ea typeface="MS PGothic" pitchFamily="34" charset="-128"/>
            </a:endParaRPr>
          </a:p>
          <a:p>
            <a:pPr defTabSz="913627">
              <a:spcBef>
                <a:spcPts val="400"/>
              </a:spcBef>
            </a:pPr>
            <a:r>
              <a:rPr lang="en-US" sz="900" noProof="1">
                <a:solidFill>
                  <a:srgbClr val="000000"/>
                </a:solidFill>
                <a:latin typeface="Arial"/>
                <a:ea typeface="MS PGothic" pitchFamily="34" charset="-128"/>
              </a:rPr>
              <a:t>Citrix, ICA, Program Neighborhood, MetaFrame, WinFrame, VideoFrame, and MultiWin are trademarks or registered trademarks of Citrix Systems, Inc.</a:t>
            </a:r>
            <a:endParaRPr lang="de-DE" sz="900" noProof="1">
              <a:solidFill>
                <a:srgbClr val="000000"/>
              </a:solidFill>
              <a:latin typeface="Arial"/>
              <a:ea typeface="MS PGothic" pitchFamily="34" charset="-128"/>
            </a:endParaRPr>
          </a:p>
        </p:txBody>
      </p:sp>
      <p:sp>
        <p:nvSpPr>
          <p:cNvPr id="11" name="TextBox 10"/>
          <p:cNvSpPr txBox="1"/>
          <p:nvPr userDrawn="1"/>
        </p:nvSpPr>
        <p:spPr bwMode="gray">
          <a:xfrm>
            <a:off x="242938" y="324000"/>
            <a:ext cx="5311198" cy="756000"/>
          </a:xfrm>
          <a:prstGeom prst="rect">
            <a:avLst/>
          </a:prstGeom>
        </p:spPr>
        <p:txBody>
          <a:bodyPr vert="horz" lIns="0" tIns="0" rIns="0" bIns="0" rtlCol="0" anchor="ctr" anchorCtr="0">
            <a:noAutofit/>
          </a:bodyPr>
          <a:lstStyle/>
          <a:p>
            <a:pPr defTabSz="913627">
              <a:spcBef>
                <a:spcPct val="0"/>
              </a:spcBef>
            </a:pPr>
            <a:r>
              <a:rPr lang="en-GB" sz="2400" b="1" dirty="0">
                <a:solidFill>
                  <a:srgbClr val="666666"/>
                </a:solidFill>
                <a:latin typeface="Arial"/>
              </a:rPr>
              <a:t>© </a:t>
            </a:r>
            <a:r>
              <a:rPr lang="de-DE" sz="2400" b="1" dirty="0" smtClean="0">
                <a:solidFill>
                  <a:srgbClr val="666666"/>
                </a:solidFill>
                <a:latin typeface="Arial"/>
              </a:rPr>
              <a:t>2012 </a:t>
            </a:r>
            <a:r>
              <a:rPr lang="de-DE" sz="2400" b="1" dirty="0">
                <a:solidFill>
                  <a:srgbClr val="666666"/>
                </a:solidFill>
                <a:latin typeface="Arial"/>
              </a:rPr>
              <a:t>SAP AG. All rights reserved.</a:t>
            </a:r>
          </a:p>
        </p:txBody>
      </p:sp>
      <p:sp>
        <p:nvSpPr>
          <p:cNvPr id="6" name="TextBox 5"/>
          <p:cNvSpPr txBox="1"/>
          <p:nvPr userDrawn="1"/>
        </p:nvSpPr>
        <p:spPr bwMode="gray">
          <a:xfrm>
            <a:off x="4654800" y="1692004"/>
            <a:ext cx="4245994" cy="3495829"/>
          </a:xfrm>
          <a:prstGeom prst="rect">
            <a:avLst/>
          </a:prstGeom>
          <a:noFill/>
        </p:spPr>
        <p:txBody>
          <a:bodyPr wrap="square" lIns="0" tIns="0" rIns="0" bIns="0" rtlCol="0">
            <a:spAutoFit/>
          </a:bodyPr>
          <a:lstStyle/>
          <a:p>
            <a:pPr defTabSz="913627" fontAlgn="t">
              <a:spcBef>
                <a:spcPts val="600"/>
              </a:spcBef>
              <a:defRPr/>
            </a:pPr>
            <a:r>
              <a:rPr lang="en-GB" sz="900" noProof="1">
                <a:solidFill>
                  <a:srgbClr val="000000"/>
                </a:solidFill>
                <a:latin typeface="Arial"/>
                <a:ea typeface="MS PGothic" pitchFamily="34" charset="-128"/>
              </a:rPr>
              <a:t>HTML, XML, XHTML and W3C are trademarks or registered trademarks of W3C</a:t>
            </a:r>
            <a:r>
              <a:rPr lang="en-GB" sz="900" baseline="30000" noProof="1">
                <a:solidFill>
                  <a:srgbClr val="000000"/>
                </a:solidFill>
                <a:latin typeface="Arial"/>
                <a:ea typeface="MS PGothic" pitchFamily="34" charset="-128"/>
              </a:rPr>
              <a:t>®</a:t>
            </a:r>
            <a:r>
              <a:rPr lang="en-GB" sz="900" noProof="1">
                <a:solidFill>
                  <a:srgbClr val="000000"/>
                </a:solidFill>
                <a:latin typeface="Arial"/>
                <a:ea typeface="MS PGothic" pitchFamily="34" charset="-128"/>
              </a:rPr>
              <a:t>, World Wide Web Consortium, Massachusetts Institute of Technology. </a:t>
            </a:r>
            <a:endParaRPr lang="en-US" sz="900" noProof="1">
              <a:solidFill>
                <a:srgbClr val="000000"/>
              </a:solidFill>
              <a:latin typeface="Arial"/>
              <a:ea typeface="MS PGothic" pitchFamily="34" charset="-128"/>
            </a:endParaRPr>
          </a:p>
          <a:p>
            <a:pPr defTabSz="913627" fontAlgn="t">
              <a:spcBef>
                <a:spcPts val="600"/>
              </a:spcBef>
              <a:defRPr/>
            </a:pPr>
            <a:r>
              <a:rPr lang="en-US" sz="900" noProof="1">
                <a:solidFill>
                  <a:srgbClr val="000000"/>
                </a:solidFill>
                <a:latin typeface="Arial"/>
                <a:ea typeface="MS PGothic" pitchFamily="34" charset="-128"/>
              </a:rPr>
              <a:t>SAP, R/3, SAP NetWeaver, Duet, PartnerEdge, ByDesign, SAP BusinessObjects Explorer, StreamWork, and other SAP products and services mentioned herein as well as their respective logos are trademarks or registered trademarks of SAP AG in Germany and other countries.</a:t>
            </a:r>
          </a:p>
          <a:p>
            <a:pPr defTabSz="913627" fontAlgn="t">
              <a:spcBef>
                <a:spcPts val="600"/>
              </a:spcBef>
            </a:pPr>
            <a:r>
              <a:rPr lang="en-US" sz="900" noProof="1">
                <a:solidFill>
                  <a:srgbClr val="000000"/>
                </a:solidFill>
                <a:latin typeface="Arial"/>
                <a:ea typeface="MS PGothic" pitchFamily="34" charset="-128"/>
              </a:rPr>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Software Ltd. Business Objects is an </a:t>
            </a:r>
            <a:br>
              <a:rPr lang="en-US" sz="900" noProof="1">
                <a:solidFill>
                  <a:srgbClr val="000000"/>
                </a:solidFill>
                <a:latin typeface="Arial"/>
                <a:ea typeface="MS PGothic" pitchFamily="34" charset="-128"/>
              </a:rPr>
            </a:br>
            <a:r>
              <a:rPr lang="en-US" sz="900" noProof="1">
                <a:solidFill>
                  <a:srgbClr val="000000"/>
                </a:solidFill>
                <a:latin typeface="Arial"/>
                <a:ea typeface="MS PGothic" pitchFamily="34" charset="-128"/>
              </a:rPr>
              <a:t>SAP company.</a:t>
            </a:r>
            <a:endParaRPr lang="de-DE" sz="900" noProof="1">
              <a:solidFill>
                <a:srgbClr val="000000"/>
              </a:solidFill>
              <a:latin typeface="Arial"/>
              <a:ea typeface="MS PGothic" pitchFamily="34" charset="-128"/>
            </a:endParaRPr>
          </a:p>
          <a:p>
            <a:pPr defTabSz="913627">
              <a:spcBef>
                <a:spcPts val="600"/>
              </a:spcBef>
            </a:pPr>
            <a:r>
              <a:rPr lang="en-GB" sz="900" noProof="1">
                <a:solidFill>
                  <a:srgbClr val="000000"/>
                </a:solidFill>
                <a:latin typeface="Arial"/>
                <a:ea typeface="MS PGothic" pitchFamily="34" charset="-128"/>
              </a:rPr>
              <a:t>Sybase and Adaptive Server, iAnywhere, Sybase 365, SQL Anywhere, and other Sybase products and services mentioned herein as well as their respective logos are trademarks or registered trademarks of Sybase, Inc. Sybase is an SAP company.</a:t>
            </a:r>
            <a:endParaRPr lang="de-DE" sz="900" noProof="1">
              <a:solidFill>
                <a:srgbClr val="000000"/>
              </a:solidFill>
              <a:latin typeface="Arial"/>
              <a:ea typeface="MS PGothic" pitchFamily="34" charset="-128"/>
            </a:endParaRPr>
          </a:p>
          <a:p>
            <a:pPr defTabSz="913627">
              <a:spcBef>
                <a:spcPts val="600"/>
              </a:spcBef>
            </a:pPr>
            <a:r>
              <a:rPr lang="en-GB" sz="900" noProof="1">
                <a:solidFill>
                  <a:srgbClr val="000000"/>
                </a:solidFill>
                <a:latin typeface="Arial"/>
                <a:ea typeface="MS PGothic" pitchFamily="34" charset="-128"/>
              </a:rPr>
              <a:t>All other product and service names mentioned are the trademarks of their respective companies. Data contained in this document serves informational purposes only. National product specifications may vary.</a:t>
            </a:r>
            <a:endParaRPr lang="de-DE" sz="900" noProof="1">
              <a:solidFill>
                <a:srgbClr val="000000"/>
              </a:solidFill>
              <a:latin typeface="Arial"/>
              <a:ea typeface="MS PGothic" pitchFamily="34" charset="-128"/>
            </a:endParaRPr>
          </a:p>
          <a:p>
            <a:pPr defTabSz="913627">
              <a:spcBef>
                <a:spcPts val="600"/>
              </a:spcBef>
            </a:pPr>
            <a:r>
              <a:rPr lang="en-US" sz="900" noProof="1">
                <a:solidFill>
                  <a:srgbClr val="000000"/>
                </a:solidFill>
                <a:latin typeface="Arial"/>
                <a:ea typeface="MS PGothic" pitchFamily="34" charset="-128"/>
              </a:rPr>
              <a:t>The information in this document is proprietary to SAP. No part of this document may be reproduced, copied, or transmitted in any form or for any purpose without the express prior written permission of SAP AG.</a:t>
            </a:r>
            <a:endParaRPr lang="de-DE" sz="900" noProof="1">
              <a:solidFill>
                <a:srgbClr val="000000"/>
              </a:solidFill>
              <a:latin typeface="Arial"/>
              <a:ea typeface="MS PGothic" pitchFamily="34" charset="-128"/>
            </a:endParaRPr>
          </a:p>
        </p:txBody>
      </p:sp>
    </p:spTree>
    <p:extLst>
      <p:ext uri="{BB962C8B-B14F-4D97-AF65-F5344CB8AC3E}">
        <p14:creationId xmlns:p14="http://schemas.microsoft.com/office/powerpoint/2010/main" val="40744700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242937" y="324000"/>
            <a:ext cx="7359500" cy="756000"/>
          </a:xfrm>
          <a:prstGeom prst="rect">
            <a:avLst/>
          </a:prstGeom>
        </p:spPr>
        <p:txBody>
          <a:bodyPr vert="horz" lIns="0" tIns="0" rIns="0" bIns="0" rtlCol="0" anchor="ctr" anchorCtr="0">
            <a:noAutofit/>
          </a:bodyPr>
          <a:lstStyle/>
          <a:p>
            <a:pPr defTabSz="913627">
              <a:spcBef>
                <a:spcPct val="0"/>
              </a:spcBef>
              <a:defRPr/>
            </a:pPr>
            <a:r>
              <a:rPr lang="en-GB" sz="2400" b="1" dirty="0">
                <a:solidFill>
                  <a:srgbClr val="666666"/>
                </a:solidFill>
                <a:latin typeface="Arial"/>
              </a:rPr>
              <a:t>© </a:t>
            </a:r>
            <a:r>
              <a:rPr lang="de-DE" sz="2400" b="1" dirty="0" smtClean="0">
                <a:solidFill>
                  <a:srgbClr val="666666"/>
                </a:solidFill>
                <a:latin typeface="Arial"/>
              </a:rPr>
              <a:t>2012 </a:t>
            </a:r>
            <a:r>
              <a:rPr lang="de-DE" sz="2400" b="1" dirty="0">
                <a:solidFill>
                  <a:srgbClr val="666666"/>
                </a:solidFill>
                <a:latin typeface="Arial"/>
              </a:rPr>
              <a:t>SAP AG. Alle Rechte vorbehalten.</a:t>
            </a:r>
          </a:p>
        </p:txBody>
      </p:sp>
      <p:sp>
        <p:nvSpPr>
          <p:cNvPr id="5" name="TextBox 4"/>
          <p:cNvSpPr txBox="1"/>
          <p:nvPr userDrawn="1"/>
        </p:nvSpPr>
        <p:spPr bwMode="gray">
          <a:xfrm>
            <a:off x="242937" y="1692005"/>
            <a:ext cx="4245994" cy="3772828"/>
          </a:xfrm>
          <a:prstGeom prst="rect">
            <a:avLst/>
          </a:prstGeom>
          <a:noFill/>
        </p:spPr>
        <p:txBody>
          <a:bodyPr wrap="square" lIns="0" tIns="0" rIns="0" bIns="0" rtlCol="0">
            <a:spAutoFit/>
          </a:bodyPr>
          <a:lstStyle/>
          <a:p>
            <a:pPr defTabSz="913627">
              <a:spcBef>
                <a:spcPts val="400"/>
              </a:spcBef>
            </a:pPr>
            <a:r>
              <a:rPr lang="de-DE" sz="900" noProof="1">
                <a:solidFill>
                  <a:srgbClr val="000000"/>
                </a:solidFill>
                <a:latin typeface="Arial"/>
                <a:ea typeface="MS PGothic" pitchFamily="34" charset="-128"/>
              </a:rPr>
              <a:t>Weitergabe und Vervielfältigung dieser Publikation oder von Teilen daraus sind, zu welchem Zweck und in welcher Form auch immer, ohne die ausdrückliche schriftliche Genehmigung durch SAP AG nicht gestattet. In dieser Publikation enthaltene Informationen können ohne vorherige Ankündigung geändert werden.</a:t>
            </a:r>
          </a:p>
          <a:p>
            <a:pPr defTabSz="913627">
              <a:spcBef>
                <a:spcPts val="400"/>
              </a:spcBef>
            </a:pPr>
            <a:r>
              <a:rPr lang="de-DE" sz="900" noProof="1">
                <a:solidFill>
                  <a:srgbClr val="000000"/>
                </a:solidFill>
                <a:latin typeface="Arial"/>
                <a:ea typeface="MS PGothic" pitchFamily="34" charset="-128"/>
              </a:rPr>
              <a:t>Die von SAP AG oder deren Vertriebsfirmen angebotenen Softwareprodukte können Softwarekomponenten auch anderer Softwarehersteller enthalten.</a:t>
            </a:r>
          </a:p>
          <a:p>
            <a:pPr defTabSz="913627">
              <a:spcBef>
                <a:spcPts val="400"/>
              </a:spcBef>
            </a:pPr>
            <a:r>
              <a:rPr lang="en-US" sz="900" noProof="1">
                <a:solidFill>
                  <a:srgbClr val="000000"/>
                </a:solidFill>
                <a:latin typeface="Arial"/>
                <a:ea typeface="MS PGothic" pitchFamily="34" charset="-128"/>
              </a:rPr>
              <a:t>Microsoft, Windows, Excel, Outlook, und PowerPoint sind eingetragene Marken der Microsoft Corporation. </a:t>
            </a:r>
            <a:endParaRPr lang="de-DE" sz="900" noProof="1">
              <a:solidFill>
                <a:srgbClr val="000000"/>
              </a:solidFill>
              <a:latin typeface="Arial"/>
              <a:ea typeface="MS PGothic" pitchFamily="34" charset="-128"/>
            </a:endParaRPr>
          </a:p>
          <a:p>
            <a:pPr defTabSz="913627">
              <a:spcBef>
                <a:spcPts val="400"/>
              </a:spcBef>
            </a:pPr>
            <a:r>
              <a:rPr lang="en-US" sz="900" noProof="1">
                <a:solidFill>
                  <a:srgbClr val="000000"/>
                </a:solidFill>
                <a:latin typeface="Arial"/>
                <a:ea typeface="MS PGothic" pitchFamily="34" charset="-128"/>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und Informix sind Marken oder eingetragene Marken der IBM Corporation.</a:t>
            </a:r>
            <a:endParaRPr lang="de-DE" sz="900" noProof="1">
              <a:solidFill>
                <a:srgbClr val="000000"/>
              </a:solidFill>
              <a:latin typeface="Arial"/>
              <a:ea typeface="MS PGothic" pitchFamily="34" charset="-128"/>
            </a:endParaRPr>
          </a:p>
          <a:p>
            <a:pPr defTabSz="913627">
              <a:spcBef>
                <a:spcPts val="400"/>
              </a:spcBef>
            </a:pPr>
            <a:r>
              <a:rPr lang="de-DE" sz="900" noProof="1">
                <a:solidFill>
                  <a:srgbClr val="000000"/>
                </a:solidFill>
                <a:latin typeface="Arial"/>
                <a:ea typeface="MS PGothic" pitchFamily="34" charset="-128"/>
              </a:rPr>
              <a:t>Linux ist eine eingetragene Marke von Linus Torvalds in den USA und anderen Ländern.</a:t>
            </a:r>
          </a:p>
          <a:p>
            <a:pPr defTabSz="913627">
              <a:spcBef>
                <a:spcPts val="400"/>
              </a:spcBef>
            </a:pPr>
            <a:r>
              <a:rPr lang="de-DE" sz="900" noProof="1">
                <a:solidFill>
                  <a:srgbClr val="000000"/>
                </a:solidFill>
                <a:latin typeface="Arial"/>
                <a:ea typeface="MS PGothic" pitchFamily="34" charset="-128"/>
              </a:rPr>
              <a:t>Adobe, das Adobe-Logo, Acrobat, PostScript und Reader sind Marken oder eingetragene Marken von Adobe Systems Incorporated in den USA und/oder anderen Ländern.</a:t>
            </a:r>
          </a:p>
          <a:p>
            <a:pPr defTabSz="913627">
              <a:spcBef>
                <a:spcPts val="400"/>
              </a:spcBef>
            </a:pPr>
            <a:r>
              <a:rPr lang="de-DE" sz="900" noProof="1">
                <a:solidFill>
                  <a:srgbClr val="000000"/>
                </a:solidFill>
                <a:latin typeface="Arial"/>
                <a:ea typeface="MS PGothic" pitchFamily="34" charset="-128"/>
              </a:rPr>
              <a:t>Oracle und Java sind eingetragene Marken von Oracle und/oder ihrer Tochtergesellschaften.</a:t>
            </a:r>
          </a:p>
          <a:p>
            <a:pPr defTabSz="913627">
              <a:spcBef>
                <a:spcPts val="400"/>
              </a:spcBef>
            </a:pPr>
            <a:r>
              <a:rPr lang="de-DE" sz="900" noProof="1">
                <a:solidFill>
                  <a:srgbClr val="000000"/>
                </a:solidFill>
                <a:latin typeface="Arial"/>
                <a:ea typeface="MS PGothic" pitchFamily="34" charset="-128"/>
              </a:rPr>
              <a:t>UNIX, X/Open, OSF/1 und Motif sind eingetragene Marken der Open Group.</a:t>
            </a:r>
          </a:p>
        </p:txBody>
      </p:sp>
      <p:sp>
        <p:nvSpPr>
          <p:cNvPr id="8" name="TextBox 7"/>
          <p:cNvSpPr txBox="1"/>
          <p:nvPr userDrawn="1"/>
        </p:nvSpPr>
        <p:spPr bwMode="gray">
          <a:xfrm>
            <a:off x="4654800" y="1692005"/>
            <a:ext cx="4245994" cy="3942105"/>
          </a:xfrm>
          <a:prstGeom prst="rect">
            <a:avLst/>
          </a:prstGeom>
          <a:noFill/>
        </p:spPr>
        <p:txBody>
          <a:bodyPr wrap="square" lIns="0" tIns="0" rIns="0" bIns="0" rtlCol="0">
            <a:spAutoFit/>
          </a:bodyPr>
          <a:lstStyle/>
          <a:p>
            <a:pPr defTabSz="913627">
              <a:spcBef>
                <a:spcPts val="400"/>
              </a:spcBef>
              <a:defRPr/>
            </a:pPr>
            <a:r>
              <a:rPr lang="de-DE" sz="900" noProof="1">
                <a:solidFill>
                  <a:srgbClr val="000000"/>
                </a:solidFill>
                <a:latin typeface="Arial"/>
                <a:ea typeface="MS PGothic" pitchFamily="34" charset="-128"/>
              </a:rPr>
              <a:t>Citrix, ICA, Program Neighborhood, MetaFrame, WinFrame, VideoFrame und MultiWin sind Marken oder eingetragene Marken von Citrix Systems, Inc.</a:t>
            </a:r>
          </a:p>
          <a:p>
            <a:pPr defTabSz="913627">
              <a:spcBef>
                <a:spcPts val="400"/>
              </a:spcBef>
              <a:defRPr/>
            </a:pPr>
            <a:r>
              <a:rPr lang="de-DE" sz="900" noProof="1">
                <a:solidFill>
                  <a:srgbClr val="000000"/>
                </a:solidFill>
                <a:latin typeface="Arial"/>
                <a:ea typeface="MS PGothic" pitchFamily="34" charset="-128"/>
              </a:rPr>
              <a:t>HTML, XML, XHTML und W3C sind Marken oder eingetragene Marken des W3C</a:t>
            </a:r>
            <a:r>
              <a:rPr lang="de-DE" sz="900" baseline="30000" noProof="1">
                <a:solidFill>
                  <a:srgbClr val="000000"/>
                </a:solidFill>
                <a:latin typeface="Arial"/>
                <a:ea typeface="MS PGothic" pitchFamily="34" charset="-128"/>
              </a:rPr>
              <a:t>®</a:t>
            </a:r>
            <a:r>
              <a:rPr lang="de-DE" sz="900" noProof="1">
                <a:solidFill>
                  <a:srgbClr val="000000"/>
                </a:solidFill>
                <a:latin typeface="Arial"/>
                <a:ea typeface="MS PGothic" pitchFamily="34" charset="-128"/>
              </a:rPr>
              <a:t>, World Wide Web Consortium, Massachusetts Institute of Technology.</a:t>
            </a:r>
          </a:p>
          <a:p>
            <a:pPr defTabSz="913627">
              <a:spcBef>
                <a:spcPts val="400"/>
              </a:spcBef>
            </a:pPr>
            <a:r>
              <a:rPr lang="de-DE" sz="900" noProof="1">
                <a:solidFill>
                  <a:srgbClr val="000000"/>
                </a:solidFill>
                <a:latin typeface="Arial"/>
                <a:ea typeface="MS PGothic" pitchFamily="34" charset="-128"/>
              </a:rPr>
              <a:t>SAP, R/3, SAP NetWeaver, Duet, PartnerEdge, ByDesign, SAP BusinessObjects Explorer, StreamWork und weitere im Text erwähnte SAP-Produkte und ­Dienstleistungen sowie die entsprechenden Logos sind Marken oder eingetragene Marken der SAP AG in Deutschland und anderen Ländern.</a:t>
            </a:r>
          </a:p>
          <a:p>
            <a:pPr defTabSz="913627" fontAlgn="t">
              <a:spcBef>
                <a:spcPts val="400"/>
              </a:spcBef>
            </a:pPr>
            <a:r>
              <a:rPr lang="de-DE" sz="900" noProof="1">
                <a:solidFill>
                  <a:srgbClr val="000000"/>
                </a:solidFill>
                <a:latin typeface="Arial"/>
                <a:ea typeface="MS PGothic" pitchFamily="34" charset="-128"/>
              </a:rPr>
              <a:t>Business Objects und das Business-Objects-Logo, BusinessObjects, Crystal Reports, Crystal Decisions, Web Intelligence, Xcelsius und andere im Text erwähnte Business-Objects-Produkte und ­Dienstleistungen sowie die entsprechenden Logos sind Marken oder eingetragene Marken der Business Objects Software Ltd. Business Objects ist ein Unternehmen der SAP AG.</a:t>
            </a:r>
          </a:p>
          <a:p>
            <a:pPr defTabSz="913627">
              <a:spcBef>
                <a:spcPts val="400"/>
              </a:spcBef>
            </a:pPr>
            <a:r>
              <a:rPr lang="de-DE" sz="900" noProof="1">
                <a:solidFill>
                  <a:srgbClr val="000000"/>
                </a:solidFill>
                <a:latin typeface="Arial"/>
                <a:ea typeface="MS PGothic" pitchFamily="34" charset="-128"/>
              </a:rPr>
              <a:t>Sybase und Adaptive Server, iAnywhere, Sybase 365, SQL Anywhere und weitere im Text erwähnte Sybase-Produkte und -Dienstleistungen sowie die entsprechenden Logos sind Marken oder eingetragene Marken der Sybase Inc. Sybase ist ein Unternehmen der SAP AG.</a:t>
            </a:r>
          </a:p>
          <a:p>
            <a:pPr defTabSz="913627">
              <a:spcBef>
                <a:spcPts val="400"/>
              </a:spcBef>
            </a:pPr>
            <a:r>
              <a:rPr lang="de-DE" sz="900" noProof="1">
                <a:solidFill>
                  <a:srgbClr val="000000"/>
                </a:solidFill>
                <a:latin typeface="Arial"/>
                <a:ea typeface="MS PGothic" pitchFamily="34" charset="-128"/>
              </a:rPr>
              <a:t>Alle anderen Namen von Produkten und Dienstleistungen sind Marken der jeweiligen Firmen. Die Angaben im Text sind unverbindlich und dienen lediglich zu Informationszwecken. Produkte können länderspezifische Unterschiede aufweisen.</a:t>
            </a:r>
          </a:p>
          <a:p>
            <a:pPr defTabSz="913627">
              <a:spcBef>
                <a:spcPts val="400"/>
              </a:spcBef>
            </a:pPr>
            <a:r>
              <a:rPr lang="de-DE" sz="900" noProof="1">
                <a:solidFill>
                  <a:srgbClr val="000000"/>
                </a:solidFill>
                <a:latin typeface="Arial"/>
                <a:ea typeface="MS PGothic" pitchFamily="34" charset="-128"/>
              </a:rPr>
              <a:t>Die in dieser Publikation enthaltene Information ist Eigentum der SAP. Weitergabe und Vervielfältigung dieser Publikation oder von Teilen daraus sind, zu welchem Zweck und in welcher Form auch immer, nur mit ausdrücklicher schriftlicher Genehmigung durch SAP AG gestattet.</a:t>
            </a:r>
          </a:p>
          <a:p>
            <a:pPr defTabSz="913627">
              <a:spcBef>
                <a:spcPts val="400"/>
              </a:spcBef>
            </a:pPr>
            <a:endParaRPr lang="de-DE" sz="900" noProof="1">
              <a:solidFill>
                <a:srgbClr val="000000"/>
              </a:solidFill>
              <a:latin typeface="Arial"/>
              <a:ea typeface="MS PGothic" pitchFamily="34" charset="-128"/>
            </a:endParaRPr>
          </a:p>
        </p:txBody>
      </p:sp>
    </p:spTree>
    <p:extLst>
      <p:ext uri="{BB962C8B-B14F-4D97-AF65-F5344CB8AC3E}">
        <p14:creationId xmlns:p14="http://schemas.microsoft.com/office/powerpoint/2010/main" val="44067605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248776" y="349256"/>
            <a:ext cx="7159744" cy="715963"/>
          </a:xfrm>
          <a:prstGeom prst="rect">
            <a:avLst/>
          </a:prstGeom>
        </p:spPr>
        <p:txBody>
          <a:bodyPr/>
          <a:lstStyle>
            <a:lvl1pPr>
              <a:defRPr>
                <a:solidFill>
                  <a:schemeClr val="tx1">
                    <a:lumMod val="65000"/>
                    <a:lumOff val="35000"/>
                  </a:schemeClr>
                </a:solidFill>
              </a:defRPr>
            </a:lvl1pPr>
          </a:lstStyle>
          <a:p>
            <a:r>
              <a:rPr lang="en-US" noProof="0" smtClean="0"/>
              <a:t>Click to edit Master title style</a:t>
            </a:r>
            <a:endParaRPr lang="en-US" dirty="0"/>
          </a:p>
        </p:txBody>
      </p:sp>
    </p:spTree>
    <p:extLst>
      <p:ext uri="{BB962C8B-B14F-4D97-AF65-F5344CB8AC3E}">
        <p14:creationId xmlns:p14="http://schemas.microsoft.com/office/powerpoint/2010/main" val="245039354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oliennummernplatzhalter 2"/>
          <p:cNvSpPr>
            <a:spLocks noGrp="1"/>
          </p:cNvSpPr>
          <p:nvPr>
            <p:ph type="sldNum" sz="quarter" idx="10"/>
          </p:nvPr>
        </p:nvSpPr>
        <p:spPr>
          <a:xfrm>
            <a:off x="152402" y="6721480"/>
            <a:ext cx="906463" cy="106363"/>
          </a:xfrm>
          <a:prstGeom prst="rect">
            <a:avLst/>
          </a:prstGeom>
        </p:spPr>
        <p:txBody>
          <a:bodyPr lIns="91364" tIns="45681" rIns="91364" bIns="45681"/>
          <a:lstStyle>
            <a:lvl1pPr defTabSz="913627">
              <a:defRPr>
                <a:latin typeface="Arial" charset="0"/>
              </a:defRPr>
            </a:lvl1pPr>
          </a:lstStyle>
          <a:p>
            <a:pPr>
              <a:defRPr/>
            </a:pPr>
            <a:r>
              <a:rPr lang="en-US" dirty="0" smtClean="0">
                <a:solidFill>
                  <a:srgbClr val="000000"/>
                </a:solidFill>
              </a:rPr>
              <a:t>© SAP 2009 / Page </a:t>
            </a:r>
            <a:fld id="{5D299F64-C54C-403C-A2DD-61FF8B5E171A}"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335564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shor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0908" y="324000"/>
            <a:ext cx="8440702" cy="923116"/>
          </a:xfrm>
        </p:spPr>
        <p:txBody>
          <a:bodyPr anchor="t" anchorCtr="0">
            <a:noAutofit/>
          </a:bodyPr>
          <a:lstStyle>
            <a:lvl1pPr>
              <a:defRPr sz="5000">
                <a:solidFill>
                  <a:schemeClr val="tx1"/>
                </a:solidFill>
              </a:defRPr>
            </a:lvl1pPr>
          </a:lstStyle>
          <a:p>
            <a:r>
              <a:rPr lang="en-US" dirty="0" smtClean="0"/>
              <a:t>Short Presentation Title</a:t>
            </a:r>
            <a:endParaRPr lang="en-US" dirty="0"/>
          </a:p>
        </p:txBody>
      </p:sp>
      <p:sp>
        <p:nvSpPr>
          <p:cNvPr id="6" name="Subtitle 2"/>
          <p:cNvSpPr>
            <a:spLocks noGrp="1"/>
          </p:cNvSpPr>
          <p:nvPr>
            <p:ph type="subTitle" idx="1" hasCustomPrompt="1"/>
          </p:nvPr>
        </p:nvSpPr>
        <p:spPr bwMode="gray">
          <a:xfrm>
            <a:off x="350908" y="1499871"/>
            <a:ext cx="8440702" cy="584640"/>
          </a:xfrm>
        </p:spPr>
        <p:txBody>
          <a:bodyPr anchor="t" anchorCtr="0">
            <a:noAutofit/>
          </a:bodyPr>
          <a:lstStyle>
            <a:lvl1pPr marL="0" marR="0" indent="0" algn="l" defTabSz="913627" rtl="0" eaLnBrk="1" fontAlgn="auto" latinLnBrk="0" hangingPunct="1">
              <a:lnSpc>
                <a:spcPct val="100000"/>
              </a:lnSpc>
              <a:spcBef>
                <a:spcPts val="0"/>
              </a:spcBef>
              <a:spcAft>
                <a:spcPts val="0"/>
              </a:spcAft>
              <a:buClr>
                <a:schemeClr val="accent1"/>
              </a:buClr>
              <a:buSzPct val="80000"/>
              <a:buFontTx/>
              <a:buNone/>
              <a:tabLst/>
              <a:defRPr sz="1700" b="0">
                <a:solidFill>
                  <a:sysClr val="windowText" lastClr="000000"/>
                </a:solidFill>
              </a:defRPr>
            </a:lvl1pPr>
            <a:lvl2pPr marL="456813" indent="0" algn="ctr">
              <a:buNone/>
              <a:defRPr>
                <a:solidFill>
                  <a:schemeClr val="tx1">
                    <a:tint val="75000"/>
                  </a:schemeClr>
                </a:solidFill>
              </a:defRPr>
            </a:lvl2pPr>
            <a:lvl3pPr marL="913627" indent="0" algn="ctr">
              <a:buNone/>
              <a:defRPr>
                <a:solidFill>
                  <a:schemeClr val="tx1">
                    <a:tint val="75000"/>
                  </a:schemeClr>
                </a:solidFill>
              </a:defRPr>
            </a:lvl3pPr>
            <a:lvl4pPr marL="1370440" indent="0" algn="ctr">
              <a:buNone/>
              <a:defRPr>
                <a:solidFill>
                  <a:schemeClr val="tx1">
                    <a:tint val="75000"/>
                  </a:schemeClr>
                </a:solidFill>
              </a:defRPr>
            </a:lvl4pPr>
            <a:lvl5pPr marL="1827254" indent="0" algn="ctr">
              <a:buNone/>
              <a:defRPr>
                <a:solidFill>
                  <a:schemeClr val="tx1">
                    <a:tint val="75000"/>
                  </a:schemeClr>
                </a:solidFill>
              </a:defRPr>
            </a:lvl5pPr>
            <a:lvl6pPr marL="2284066" indent="0" algn="ctr">
              <a:buNone/>
              <a:defRPr>
                <a:solidFill>
                  <a:schemeClr val="tx1">
                    <a:tint val="75000"/>
                  </a:schemeClr>
                </a:solidFill>
              </a:defRPr>
            </a:lvl6pPr>
            <a:lvl7pPr marL="2740880" indent="0" algn="ctr">
              <a:buNone/>
              <a:defRPr>
                <a:solidFill>
                  <a:schemeClr val="tx1">
                    <a:tint val="75000"/>
                  </a:schemeClr>
                </a:solidFill>
              </a:defRPr>
            </a:lvl7pPr>
            <a:lvl8pPr marL="3197693" indent="0" algn="ctr">
              <a:buNone/>
              <a:defRPr>
                <a:solidFill>
                  <a:schemeClr val="tx1">
                    <a:tint val="75000"/>
                  </a:schemeClr>
                </a:solidFill>
              </a:defRPr>
            </a:lvl8pPr>
            <a:lvl9pPr marL="3654505"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pic>
        <p:nvPicPr>
          <p:cNvPr id="7" name="Picture 6"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019" y="6082321"/>
            <a:ext cx="684757" cy="453495"/>
          </a:xfrm>
          <a:prstGeom prst="rect">
            <a:avLst/>
          </a:prstGeom>
          <a:noFill/>
          <a:ln>
            <a:noFill/>
          </a:ln>
        </p:spPr>
      </p:pic>
    </p:spTree>
    <p:extLst>
      <p:ext uri="{BB962C8B-B14F-4D97-AF65-F5344CB8AC3E}">
        <p14:creationId xmlns:p14="http://schemas.microsoft.com/office/powerpoint/2010/main" val="152573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two lines">
    <p:bg>
      <p:bgPr>
        <a:solidFill>
          <a:schemeClr val="accent1"/>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350908" y="1499871"/>
            <a:ext cx="8440702" cy="584640"/>
          </a:xfrm>
        </p:spPr>
        <p:txBody>
          <a:bodyPr anchor="t" anchorCtr="0">
            <a:noAutofit/>
          </a:bodyPr>
          <a:lstStyle>
            <a:lvl1pPr marL="0" marR="0" indent="0" algn="l" defTabSz="913627" rtl="0" eaLnBrk="1" fontAlgn="auto" latinLnBrk="0" hangingPunct="1">
              <a:lnSpc>
                <a:spcPct val="100000"/>
              </a:lnSpc>
              <a:spcBef>
                <a:spcPts val="0"/>
              </a:spcBef>
              <a:spcAft>
                <a:spcPts val="0"/>
              </a:spcAft>
              <a:buClr>
                <a:schemeClr val="accent1"/>
              </a:buClr>
              <a:buSzPct val="80000"/>
              <a:buFontTx/>
              <a:buNone/>
              <a:tabLst/>
              <a:defRPr sz="1700" b="0">
                <a:solidFill>
                  <a:sysClr val="windowText" lastClr="000000"/>
                </a:solidFill>
              </a:defRPr>
            </a:lvl1pPr>
            <a:lvl2pPr marL="456813" indent="0" algn="ctr">
              <a:buNone/>
              <a:defRPr>
                <a:solidFill>
                  <a:schemeClr val="tx1">
                    <a:tint val="75000"/>
                  </a:schemeClr>
                </a:solidFill>
              </a:defRPr>
            </a:lvl2pPr>
            <a:lvl3pPr marL="913627" indent="0" algn="ctr">
              <a:buNone/>
              <a:defRPr>
                <a:solidFill>
                  <a:schemeClr val="tx1">
                    <a:tint val="75000"/>
                  </a:schemeClr>
                </a:solidFill>
              </a:defRPr>
            </a:lvl3pPr>
            <a:lvl4pPr marL="1370440" indent="0" algn="ctr">
              <a:buNone/>
              <a:defRPr>
                <a:solidFill>
                  <a:schemeClr val="tx1">
                    <a:tint val="75000"/>
                  </a:schemeClr>
                </a:solidFill>
              </a:defRPr>
            </a:lvl4pPr>
            <a:lvl5pPr marL="1827254" indent="0" algn="ctr">
              <a:buNone/>
              <a:defRPr>
                <a:solidFill>
                  <a:schemeClr val="tx1">
                    <a:tint val="75000"/>
                  </a:schemeClr>
                </a:solidFill>
              </a:defRPr>
            </a:lvl5pPr>
            <a:lvl6pPr marL="2284066" indent="0" algn="ctr">
              <a:buNone/>
              <a:defRPr>
                <a:solidFill>
                  <a:schemeClr val="tx1">
                    <a:tint val="75000"/>
                  </a:schemeClr>
                </a:solidFill>
              </a:defRPr>
            </a:lvl6pPr>
            <a:lvl7pPr marL="2740880" indent="0" algn="ctr">
              <a:buNone/>
              <a:defRPr>
                <a:solidFill>
                  <a:schemeClr val="tx1">
                    <a:tint val="75000"/>
                  </a:schemeClr>
                </a:solidFill>
              </a:defRPr>
            </a:lvl7pPr>
            <a:lvl8pPr marL="3197693" indent="0" algn="ctr">
              <a:buNone/>
              <a:defRPr>
                <a:solidFill>
                  <a:schemeClr val="tx1">
                    <a:tint val="75000"/>
                  </a:schemeClr>
                </a:solidFill>
              </a:defRPr>
            </a:lvl8pPr>
            <a:lvl9pPr marL="3654505"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
        <p:nvSpPr>
          <p:cNvPr id="9" name="Title 1"/>
          <p:cNvSpPr>
            <a:spLocks noGrp="1"/>
          </p:cNvSpPr>
          <p:nvPr>
            <p:ph type="ctrTitle" hasCustomPrompt="1"/>
          </p:nvPr>
        </p:nvSpPr>
        <p:spPr bwMode="gray">
          <a:xfrm>
            <a:off x="350908" y="324000"/>
            <a:ext cx="8440702" cy="1107739"/>
          </a:xfrm>
        </p:spPr>
        <p:txBody>
          <a:bodyPr anchor="t" anchorCtr="0">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de-DE" dirty="0"/>
          </a:p>
        </p:txBody>
      </p:sp>
      <p:pic>
        <p:nvPicPr>
          <p:cNvPr id="7" name="Picture 6"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019" y="6082321"/>
            <a:ext cx="684757" cy="453495"/>
          </a:xfrm>
          <a:prstGeom prst="rect">
            <a:avLst/>
          </a:prstGeom>
          <a:noFill/>
          <a:ln>
            <a:noFill/>
          </a:ln>
        </p:spPr>
      </p:pic>
    </p:spTree>
    <p:extLst>
      <p:ext uri="{BB962C8B-B14F-4D97-AF65-F5344CB8AC3E}">
        <p14:creationId xmlns:p14="http://schemas.microsoft.com/office/powerpoint/2010/main" val="1257533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242937" y="5"/>
            <a:ext cx="8656646" cy="2295525"/>
          </a:xfrm>
          <a:prstGeom prst="rect">
            <a:avLst/>
          </a:prstGeom>
          <a:solidFill>
            <a:schemeClr val="accent1"/>
          </a:solidFill>
          <a:ln w="9525" algn="ctr">
            <a:noFill/>
            <a:miter lim="800000"/>
            <a:headEnd/>
            <a:tailEnd/>
          </a:ln>
        </p:spPr>
        <p:txBody>
          <a:bodyPr lIns="89923" tIns="71939" rIns="89923" bIns="71939" rtlCol="0" anchor="ctr"/>
          <a:lstStyle/>
          <a:p>
            <a:pPr algn="ctr" defTabSz="913627" fontAlgn="base">
              <a:spcBef>
                <a:spcPct val="50000"/>
              </a:spcBef>
              <a:spcAft>
                <a:spcPct val="0"/>
              </a:spcAft>
              <a:buClr>
                <a:srgbClr val="F0AB00"/>
              </a:buClr>
              <a:buSzPct val="80000"/>
            </a:pPr>
            <a:endParaRPr lang="en-US" sz="1600" kern="0" dirty="0" err="1">
              <a:solidFill>
                <a:srgbClr val="000000"/>
              </a:solidFill>
              <a:latin typeface="Arial"/>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242937" y="2444400"/>
            <a:ext cx="8656646" cy="923116"/>
          </a:xfrm>
        </p:spPr>
        <p:txBody>
          <a:bodyPr anchor="t" anchorCtr="0">
            <a:noAutofit/>
          </a:bodyPr>
          <a:lstStyle>
            <a:lvl1pPr>
              <a:defRPr sz="5000">
                <a:solidFill>
                  <a:schemeClr val="tx1"/>
                </a:solidFill>
                <a:latin typeface="+mj-lt"/>
              </a:defRPr>
            </a:lvl1pPr>
          </a:lstStyle>
          <a:p>
            <a:r>
              <a:rPr lang="en-US" dirty="0" smtClean="0"/>
              <a:t>Divider page</a:t>
            </a:r>
            <a:endParaRPr lang="de-DE" dirty="0"/>
          </a:p>
        </p:txBody>
      </p:sp>
      <p:sp>
        <p:nvSpPr>
          <p:cNvPr id="93" name="Text Placeholder 92"/>
          <p:cNvSpPr>
            <a:spLocks noGrp="1"/>
          </p:cNvSpPr>
          <p:nvPr>
            <p:ph type="body" sz="quarter" idx="10" hasCustomPrompt="1"/>
          </p:nvPr>
        </p:nvSpPr>
        <p:spPr>
          <a:xfrm>
            <a:off x="242937" y="3506405"/>
            <a:ext cx="8656646" cy="620713"/>
          </a:xfrm>
        </p:spPr>
        <p:txBody>
          <a:bodyPr/>
          <a:lstStyle>
            <a:lvl1pPr>
              <a:spcBef>
                <a:spcPts val="1200"/>
              </a:spcBef>
              <a:defRPr sz="1600" b="0"/>
            </a:lvl1pPr>
          </a:lstStyle>
          <a:p>
            <a:r>
              <a:rPr lang="en-US" dirty="0" smtClean="0"/>
              <a:t>Subtitle if needed</a:t>
            </a:r>
          </a:p>
        </p:txBody>
      </p:sp>
      <p:pic>
        <p:nvPicPr>
          <p:cNvPr id="7" name="Picture 6"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6081713"/>
            <a:ext cx="916953" cy="454025"/>
          </a:xfrm>
          <a:prstGeom prst="rect">
            <a:avLst/>
          </a:prstGeom>
        </p:spPr>
      </p:pic>
    </p:spTree>
    <p:extLst>
      <p:ext uri="{BB962C8B-B14F-4D97-AF65-F5344CB8AC3E}">
        <p14:creationId xmlns:p14="http://schemas.microsoft.com/office/powerpoint/2010/main" val="4131296234"/>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42937" y="162000"/>
            <a:ext cx="8656646" cy="2134800"/>
          </a:xfrm>
          <a:solidFill>
            <a:schemeClr val="bg1">
              <a:lumMod val="95000"/>
            </a:schemeClr>
          </a:solidFill>
        </p:spPr>
        <p:txBody>
          <a:bodyPr tIns="503574" anchor="t" anchorCtr="0"/>
          <a:lstStyle>
            <a:lvl1pPr algn="ctr">
              <a:defRPr b="0"/>
            </a:lvl1pPr>
          </a:lstStyle>
          <a:p>
            <a:r>
              <a:rPr lang="en-US" smtClean="0"/>
              <a:t>Click icon to add picture</a:t>
            </a:r>
            <a:endParaRPr lang="en-US"/>
          </a:p>
        </p:txBody>
      </p:sp>
      <p:sp>
        <p:nvSpPr>
          <p:cNvPr id="2" name="Title 1"/>
          <p:cNvSpPr>
            <a:spLocks noGrp="1"/>
          </p:cNvSpPr>
          <p:nvPr>
            <p:ph type="ctrTitle" hasCustomPrompt="1"/>
          </p:nvPr>
        </p:nvSpPr>
        <p:spPr bwMode="gray">
          <a:xfrm>
            <a:off x="242937" y="2444400"/>
            <a:ext cx="8656646" cy="923116"/>
          </a:xfrm>
        </p:spPr>
        <p:txBody>
          <a:bodyPr anchor="t" anchorCtr="0">
            <a:noAutofit/>
          </a:bodyPr>
          <a:lstStyle>
            <a:lvl1pPr>
              <a:defRPr sz="5000">
                <a:solidFill>
                  <a:schemeClr val="tx1"/>
                </a:solidFill>
                <a:latin typeface="+mj-lt"/>
              </a:defRPr>
            </a:lvl1pPr>
          </a:lstStyle>
          <a:p>
            <a:r>
              <a:rPr lang="en-US" dirty="0" smtClean="0"/>
              <a:t>Divider page</a:t>
            </a:r>
            <a:endParaRPr lang="de-DE" dirty="0"/>
          </a:p>
        </p:txBody>
      </p:sp>
      <p:sp>
        <p:nvSpPr>
          <p:cNvPr id="12" name="Rectangle 11"/>
          <p:cNvSpPr/>
          <p:nvPr userDrawn="1"/>
        </p:nvSpPr>
        <p:spPr bwMode="gray">
          <a:xfrm>
            <a:off x="242937" y="0"/>
            <a:ext cx="8656646" cy="162000"/>
          </a:xfrm>
          <a:prstGeom prst="rect">
            <a:avLst/>
          </a:prstGeom>
          <a:solidFill>
            <a:schemeClr val="accent1"/>
          </a:solidFill>
          <a:ln w="9525" algn="ctr">
            <a:noFill/>
            <a:miter lim="800000"/>
            <a:headEnd/>
            <a:tailEnd/>
          </a:ln>
        </p:spPr>
        <p:txBody>
          <a:bodyPr lIns="89923" tIns="71939" rIns="89923" bIns="71939" rtlCol="0" anchor="ctr"/>
          <a:lstStyle/>
          <a:p>
            <a:pPr algn="ctr" defTabSz="913627" fontAlgn="base">
              <a:spcBef>
                <a:spcPct val="50000"/>
              </a:spcBef>
              <a:spcAft>
                <a:spcPct val="0"/>
              </a:spcAft>
              <a:buClr>
                <a:srgbClr val="F0AB00"/>
              </a:buClr>
              <a:buSzPct val="80000"/>
            </a:pPr>
            <a:endParaRPr lang="en-US" sz="1600" kern="0" dirty="0" err="1">
              <a:solidFill>
                <a:srgbClr val="000000"/>
              </a:solidFill>
              <a:latin typeface="Arial"/>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242937" y="3506405"/>
            <a:ext cx="8656646" cy="620713"/>
          </a:xfrm>
        </p:spPr>
        <p:txBody>
          <a:bodyPr/>
          <a:lstStyle>
            <a:lvl1pPr>
              <a:spcBef>
                <a:spcPts val="1200"/>
              </a:spcBef>
              <a:defRPr sz="1600" b="0"/>
            </a:lvl1pPr>
          </a:lstStyle>
          <a:p>
            <a:r>
              <a:rPr lang="en-US" dirty="0" smtClean="0"/>
              <a:t>Subtitle if needed</a:t>
            </a:r>
          </a:p>
        </p:txBody>
      </p:sp>
      <p:pic>
        <p:nvPicPr>
          <p:cNvPr id="9" name="Picture 8"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6081713"/>
            <a:ext cx="916953" cy="454025"/>
          </a:xfrm>
          <a:prstGeom prst="rect">
            <a:avLst/>
          </a:prstGeom>
        </p:spPr>
      </p:pic>
    </p:spTree>
    <p:extLst>
      <p:ext uri="{BB962C8B-B14F-4D97-AF65-F5344CB8AC3E}">
        <p14:creationId xmlns:p14="http://schemas.microsoft.com/office/powerpoint/2010/main" val="3641774580"/>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42937" y="2444400"/>
            <a:ext cx="8656646" cy="923116"/>
          </a:xfrm>
        </p:spPr>
        <p:txBody>
          <a:bodyPr anchor="t" anchorCtr="0">
            <a:noAutofit/>
          </a:bodyPr>
          <a:lstStyle>
            <a:lvl1pPr>
              <a:defRPr sz="5000">
                <a:solidFill>
                  <a:schemeClr val="tx1"/>
                </a:solidFill>
                <a:latin typeface="+mj-lt"/>
              </a:defRPr>
            </a:lvl1pPr>
          </a:lstStyle>
          <a:p>
            <a:r>
              <a:rPr lang="en-US" dirty="0" smtClean="0"/>
              <a:t>Thank You!</a:t>
            </a:r>
            <a:endParaRPr lang="de-DE" dirty="0"/>
          </a:p>
        </p:txBody>
      </p:sp>
      <p:sp>
        <p:nvSpPr>
          <p:cNvPr id="12" name="Rectangle 11"/>
          <p:cNvSpPr/>
          <p:nvPr userDrawn="1"/>
        </p:nvSpPr>
        <p:spPr bwMode="gray">
          <a:xfrm>
            <a:off x="242937" y="0"/>
            <a:ext cx="8656646" cy="162000"/>
          </a:xfrm>
          <a:prstGeom prst="rect">
            <a:avLst/>
          </a:prstGeom>
          <a:solidFill>
            <a:schemeClr val="accent1"/>
          </a:solidFill>
          <a:ln w="9525" algn="ctr">
            <a:noFill/>
            <a:miter lim="800000"/>
            <a:headEnd/>
            <a:tailEnd/>
          </a:ln>
        </p:spPr>
        <p:txBody>
          <a:bodyPr lIns="89923" tIns="71939" rIns="89923" bIns="71939" rtlCol="0" anchor="ctr"/>
          <a:lstStyle/>
          <a:p>
            <a:pPr algn="ctr" defTabSz="913627" fontAlgn="base">
              <a:spcBef>
                <a:spcPct val="50000"/>
              </a:spcBef>
              <a:spcAft>
                <a:spcPct val="0"/>
              </a:spcAft>
              <a:buClr>
                <a:srgbClr val="F0AB00"/>
              </a:buClr>
              <a:buSzPct val="80000"/>
            </a:pPr>
            <a:endParaRPr lang="en-US" sz="1600" kern="0" dirty="0" err="1">
              <a:solidFill>
                <a:srgbClr val="000000"/>
              </a:solidFill>
              <a:latin typeface="Arial"/>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242937" y="4235486"/>
            <a:ext cx="8656646" cy="1846231"/>
          </a:xfrm>
        </p:spPr>
        <p:txBody>
          <a:bodyPr anchor="b" anchorCtr="0">
            <a:noAutofit/>
          </a:bodyPr>
          <a:lstStyle>
            <a:lvl1pPr>
              <a:spcBef>
                <a:spcPts val="0"/>
              </a:spcBef>
              <a:defRPr sz="17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6" name="Picture 5"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78631"/>
            <a:ext cx="1832305" cy="907257"/>
          </a:xfrm>
          <a:prstGeom prst="rect">
            <a:avLst/>
          </a:prstGeom>
        </p:spPr>
      </p:pic>
    </p:spTree>
    <p:extLst>
      <p:ext uri="{BB962C8B-B14F-4D97-AF65-F5344CB8AC3E}">
        <p14:creationId xmlns:p14="http://schemas.microsoft.com/office/powerpoint/2010/main" val="2008127344"/>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&lt;Agenda&gt;</a:t>
            </a:r>
            <a:endParaRPr lang="en-US" dirty="0"/>
          </a:p>
        </p:txBody>
      </p:sp>
      <p:sp>
        <p:nvSpPr>
          <p:cNvPr id="4" name="Text Placeholder 3"/>
          <p:cNvSpPr>
            <a:spLocks noGrp="1"/>
          </p:cNvSpPr>
          <p:nvPr>
            <p:ph type="body" sz="quarter" idx="10" hasCustomPrompt="1"/>
          </p:nvPr>
        </p:nvSpPr>
        <p:spPr>
          <a:xfrm>
            <a:off x="242937" y="1692005"/>
            <a:ext cx="8656646" cy="3831818"/>
          </a:xfrm>
        </p:spPr>
        <p:txBody>
          <a:bodyPr>
            <a:noAutofit/>
          </a:bodyPr>
          <a:lstStyle>
            <a:lvl1pPr marL="0" marR="0" indent="0" algn="l" defTabSz="913627" rtl="0" eaLnBrk="1" fontAlgn="auto" latinLnBrk="0" hangingPunct="1">
              <a:lnSpc>
                <a:spcPct val="100000"/>
              </a:lnSpc>
              <a:spcBef>
                <a:spcPts val="1008"/>
              </a:spcBef>
              <a:spcAft>
                <a:spcPts val="0"/>
              </a:spcAft>
              <a:buClr>
                <a:schemeClr val="accent1"/>
              </a:buClr>
              <a:buSzPct val="80000"/>
              <a:buFontTx/>
              <a:buNone/>
              <a:tabLst/>
              <a:defRPr sz="1700" b="0"/>
            </a:lvl1pPr>
            <a:lvl2pPr marL="226565" marR="0" indent="-151044" algn="l" defTabSz="913627" rtl="0" eaLnBrk="1" fontAlgn="auto" latinLnBrk="0" hangingPunct="1">
              <a:lnSpc>
                <a:spcPct val="100000"/>
              </a:lnSpc>
              <a:spcBef>
                <a:spcPts val="504"/>
              </a:spcBef>
              <a:spcAft>
                <a:spcPts val="0"/>
              </a:spcAft>
              <a:buClr>
                <a:schemeClr val="accent1"/>
              </a:buClr>
              <a:buSzPct val="100000"/>
              <a:buFont typeface="Wingdings" pitchFamily="2" charset="2"/>
              <a:buChar char=""/>
              <a:tabLst/>
              <a:defRPr sz="1500"/>
            </a:lvl2pPr>
            <a:lvl3pPr marL="377609" marR="0" indent="-150531" algn="l" defTabSz="913627" rtl="0" eaLnBrk="1" fontAlgn="auto" latinLnBrk="0" hangingPunct="1">
              <a:lnSpc>
                <a:spcPct val="100000"/>
              </a:lnSpc>
              <a:spcBef>
                <a:spcPts val="336"/>
              </a:spcBef>
              <a:spcAft>
                <a:spcPts val="0"/>
              </a:spcAft>
              <a:buClr>
                <a:schemeClr val="accent2"/>
              </a:buClr>
              <a:buSzPct val="100000"/>
              <a:buFont typeface="Arial" pitchFamily="34" charset="0"/>
              <a:buChar char="–"/>
              <a:tabLst/>
              <a:defRPr sz="1500" baseline="0"/>
            </a:lvl3pPr>
            <a:lvl4pPr marL="528652" marR="0" indent="-151044" algn="l" defTabSz="913627" rtl="0" eaLnBrk="1" fontAlgn="auto" latinLnBrk="0" hangingPunct="1">
              <a:lnSpc>
                <a:spcPct val="100000"/>
              </a:lnSpc>
              <a:spcBef>
                <a:spcPts val="210"/>
              </a:spcBef>
              <a:spcAft>
                <a:spcPts val="0"/>
              </a:spcAft>
              <a:buClr>
                <a:schemeClr val="accent2"/>
              </a:buClr>
              <a:buSzPct val="100000"/>
              <a:buFont typeface="Courier New" pitchFamily="49" charset="0"/>
              <a:buChar char="o"/>
              <a:tabLst/>
              <a:defRPr sz="1300"/>
            </a:lvl4pPr>
            <a:lvl5pPr>
              <a:buClr>
                <a:schemeClr val="accent2"/>
              </a:buClr>
              <a:buFont typeface="Arial" pitchFamily="34" charset="0"/>
              <a:buChar char="–"/>
              <a:defRPr/>
            </a:lvl5pPr>
          </a:lstStyle>
          <a:p>
            <a:pPr lvl="0"/>
            <a:r>
              <a:rPr lang="en-US" dirty="0" smtClean="0"/>
              <a:t>Agenda Item/Divider Headline</a:t>
            </a:r>
          </a:p>
          <a:p>
            <a:pPr lvl="1"/>
            <a:r>
              <a:rPr lang="en-US" dirty="0" smtClean="0"/>
              <a:t>Details</a:t>
            </a:r>
          </a:p>
          <a:p>
            <a:pPr lvl="2"/>
            <a:r>
              <a:rPr lang="en-US" dirty="0" smtClean="0"/>
              <a:t>Third Level</a:t>
            </a:r>
          </a:p>
          <a:p>
            <a:pPr lvl="3"/>
            <a:r>
              <a:rPr lang="en-US" dirty="0" smtClean="0"/>
              <a:t>Fourth Level</a:t>
            </a:r>
          </a:p>
          <a:p>
            <a:endParaRPr lang="en-US" dirty="0" smtClean="0"/>
          </a:p>
        </p:txBody>
      </p:sp>
    </p:spTree>
    <p:extLst>
      <p:ext uri="{BB962C8B-B14F-4D97-AF65-F5344CB8AC3E}">
        <p14:creationId xmlns:p14="http://schemas.microsoft.com/office/powerpoint/2010/main" val="3956758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Tree>
    <p:extLst>
      <p:ext uri="{BB962C8B-B14F-4D97-AF65-F5344CB8AC3E}">
        <p14:creationId xmlns:p14="http://schemas.microsoft.com/office/powerpoint/2010/main" val="2374076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242937" y="324000"/>
            <a:ext cx="8656646" cy="756000"/>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242937" y="1690692"/>
            <a:ext cx="8656646" cy="4391025"/>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242937" y="0"/>
            <a:ext cx="8656646" cy="162000"/>
          </a:xfrm>
          <a:prstGeom prst="rect">
            <a:avLst/>
          </a:prstGeom>
          <a:solidFill>
            <a:schemeClr val="accent1"/>
          </a:solidFill>
          <a:ln w="9525" algn="ctr">
            <a:noFill/>
            <a:miter lim="800000"/>
            <a:headEnd/>
            <a:tailEnd/>
          </a:ln>
        </p:spPr>
        <p:txBody>
          <a:bodyPr lIns="89923" tIns="71939" rIns="89923" bIns="71939" rtlCol="0" anchor="ctr"/>
          <a:lstStyle/>
          <a:p>
            <a:pPr algn="ctr" defTabSz="913627" fontAlgn="base">
              <a:spcBef>
                <a:spcPct val="50000"/>
              </a:spcBef>
              <a:spcAft>
                <a:spcPct val="0"/>
              </a:spcAft>
              <a:buClr>
                <a:srgbClr val="F0AB00"/>
              </a:buClr>
              <a:buSzPct val="80000"/>
            </a:pPr>
            <a:endParaRPr lang="en-US" sz="1600" kern="0" dirty="0" err="1">
              <a:solidFill>
                <a:srgbClr val="000000"/>
              </a:solidFill>
              <a:latin typeface="Arial"/>
              <a:ea typeface="Arial Unicode MS" pitchFamily="34" charset="-128"/>
              <a:cs typeface="Arial Unicode MS" pitchFamily="34" charset="-128"/>
            </a:endParaRPr>
          </a:p>
        </p:txBody>
      </p:sp>
      <p:cxnSp>
        <p:nvCxnSpPr>
          <p:cNvPr id="8" name="Straight Connector 7"/>
          <p:cNvCxnSpPr/>
          <p:nvPr/>
        </p:nvCxnSpPr>
        <p:spPr>
          <a:xfrm>
            <a:off x="242937" y="1231200"/>
            <a:ext cx="8656646"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242937" y="6535738"/>
            <a:ext cx="8656646" cy="324000"/>
          </a:xfrm>
          <a:prstGeom prst="rect">
            <a:avLst/>
          </a:prstGeom>
          <a:solidFill>
            <a:schemeClr val="tx1"/>
          </a:solidFill>
          <a:ln w="9525" algn="ctr">
            <a:noFill/>
            <a:miter lim="800000"/>
            <a:headEnd/>
            <a:tailEnd/>
          </a:ln>
        </p:spPr>
        <p:txBody>
          <a:bodyPr lIns="89923" tIns="71939" rIns="89923" bIns="71939" rtlCol="0" anchor="ctr"/>
          <a:lstStyle/>
          <a:p>
            <a:pPr algn="ctr" defTabSz="913627" fontAlgn="base">
              <a:spcBef>
                <a:spcPct val="50000"/>
              </a:spcBef>
              <a:spcAft>
                <a:spcPct val="0"/>
              </a:spcAft>
              <a:buClr>
                <a:srgbClr val="F0AB00"/>
              </a:buClr>
              <a:buSzPct val="80000"/>
            </a:pPr>
            <a:endParaRPr lang="en-US" sz="1600" kern="0" dirty="0" err="1">
              <a:solidFill>
                <a:srgbClr val="000000"/>
              </a:solidFill>
              <a:latin typeface="Arial"/>
              <a:ea typeface="Arial Unicode MS" pitchFamily="34" charset="-128"/>
              <a:cs typeface="Arial Unicode MS" pitchFamily="34" charset="-128"/>
            </a:endParaRPr>
          </a:p>
        </p:txBody>
      </p:sp>
      <p:sp>
        <p:nvSpPr>
          <p:cNvPr id="10" name="TextBox 9"/>
          <p:cNvSpPr txBox="1"/>
          <p:nvPr/>
        </p:nvSpPr>
        <p:spPr bwMode="black">
          <a:xfrm>
            <a:off x="242939" y="6636188"/>
            <a:ext cx="1762207" cy="123111"/>
          </a:xfrm>
          <a:prstGeom prst="rect">
            <a:avLst/>
          </a:prstGeom>
          <a:noFill/>
        </p:spPr>
        <p:txBody>
          <a:bodyPr wrap="none" lIns="71939" tIns="0" rIns="0" bIns="0" rtlCol="0">
            <a:spAutoFit/>
          </a:bodyPr>
          <a:lstStyle/>
          <a:p>
            <a:pPr marL="133238" indent="-133238" defTabSz="913627">
              <a:buClr>
                <a:srgbClr val="FFFFFF"/>
              </a:buClr>
              <a:buFont typeface="Arial" pitchFamily="34" charset="0"/>
              <a:buChar char="©"/>
            </a:pPr>
            <a:r>
              <a:rPr lang="en-US" sz="800" dirty="0" smtClean="0">
                <a:solidFill>
                  <a:srgbClr val="FFFFFF"/>
                </a:solidFill>
                <a:latin typeface="Arial"/>
              </a:rPr>
              <a:t>2012 </a:t>
            </a:r>
            <a:r>
              <a:rPr lang="en-US" sz="800" dirty="0">
                <a:solidFill>
                  <a:srgbClr val="FFFFFF"/>
                </a:solidFill>
                <a:latin typeface="Arial"/>
              </a:rPr>
              <a:t>SAP AG. All rights reserved.</a:t>
            </a:r>
          </a:p>
        </p:txBody>
      </p:sp>
      <p:sp>
        <p:nvSpPr>
          <p:cNvPr id="34" name="TextBox 33"/>
          <p:cNvSpPr txBox="1"/>
          <p:nvPr/>
        </p:nvSpPr>
        <p:spPr bwMode="black">
          <a:xfrm>
            <a:off x="8701120" y="6636188"/>
            <a:ext cx="197676" cy="123111"/>
          </a:xfrm>
          <a:prstGeom prst="rect">
            <a:avLst/>
          </a:prstGeom>
          <a:noFill/>
        </p:spPr>
        <p:txBody>
          <a:bodyPr wrap="none" lIns="0" tIns="0" rIns="71939" bIns="0" rtlCol="0">
            <a:spAutoFit/>
          </a:bodyPr>
          <a:lstStyle/>
          <a:p>
            <a:pPr marL="93585" indent="-93585" algn="r" defTabSz="913627">
              <a:buClr>
                <a:srgbClr val="666666"/>
              </a:buClr>
              <a:buFont typeface="Arial" pitchFamily="34" charset="0"/>
              <a:buNone/>
            </a:pPr>
            <a:fld id="{0BDC132A-5C91-4078-9777-31DA19A62E0A}" type="slidenum">
              <a:rPr lang="en-US" sz="800">
                <a:solidFill>
                  <a:srgbClr val="FFFFFF"/>
                </a:solidFill>
                <a:latin typeface="Arial"/>
              </a:rPr>
              <a:pPr marL="93585" indent="-93585" algn="r" defTabSz="913627">
                <a:buClr>
                  <a:srgbClr val="666666"/>
                </a:buClr>
                <a:buFont typeface="Arial" pitchFamily="34" charset="0"/>
                <a:buNone/>
              </a:pPr>
              <a:t>‹#›</a:t>
            </a:fld>
            <a:endParaRPr lang="en-US" sz="800" dirty="0">
              <a:solidFill>
                <a:srgbClr val="FFFFFF"/>
              </a:solidFill>
              <a:latin typeface="Arial"/>
            </a:endParaRPr>
          </a:p>
        </p:txBody>
      </p:sp>
    </p:spTree>
    <p:extLst>
      <p:ext uri="{BB962C8B-B14F-4D97-AF65-F5344CB8AC3E}">
        <p14:creationId xmlns:p14="http://schemas.microsoft.com/office/powerpoint/2010/main" val="38716135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iming>
    <p:tnLst>
      <p:par>
        <p:cTn id="1" dur="indefinite" restart="never" nodeType="tmRoot"/>
      </p:par>
    </p:tnLst>
  </p:timing>
  <p:hf hdr="0" ftr="0" dt="0"/>
  <p:txStyles>
    <p:titleStyle>
      <a:lvl1pPr algn="l" defTabSz="913627"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3627" rtl="0" eaLnBrk="1" latinLnBrk="0" hangingPunct="1">
        <a:spcBef>
          <a:spcPts val="2014"/>
        </a:spcBef>
        <a:buClr>
          <a:schemeClr val="accent1"/>
        </a:buClr>
        <a:buSzPct val="80000"/>
        <a:buFontTx/>
        <a:buNone/>
        <a:defRPr sz="1700" b="1" kern="1200">
          <a:solidFill>
            <a:schemeClr val="tx1"/>
          </a:solidFill>
          <a:latin typeface="+mn-lt"/>
          <a:ea typeface="+mn-ea"/>
          <a:cs typeface="+mn-cs"/>
        </a:defRPr>
      </a:lvl1pPr>
      <a:lvl2pPr marL="0" indent="0" algn="l" defTabSz="913627" rtl="0" eaLnBrk="1" latinLnBrk="0" hangingPunct="1">
        <a:spcBef>
          <a:spcPts val="504"/>
        </a:spcBef>
        <a:buClr>
          <a:schemeClr val="accent1"/>
        </a:buClr>
        <a:buSzPct val="80000"/>
        <a:buFont typeface="Wingdings" pitchFamily="2" charset="2"/>
        <a:buNone/>
        <a:defRPr sz="1700" kern="1200">
          <a:solidFill>
            <a:schemeClr val="tx1"/>
          </a:solidFill>
          <a:latin typeface="+mn-lt"/>
          <a:ea typeface="+mn-ea"/>
          <a:cs typeface="+mn-cs"/>
        </a:defRPr>
      </a:lvl2pPr>
      <a:lvl3pPr marL="226565" indent="-151044" algn="l" defTabSz="913627" rtl="0" eaLnBrk="1" latinLnBrk="0" hangingPunct="1">
        <a:spcBef>
          <a:spcPts val="336"/>
        </a:spcBef>
        <a:buClr>
          <a:schemeClr val="accent1"/>
        </a:buClr>
        <a:buSzPct val="100000"/>
        <a:buFont typeface="Wingdings" pitchFamily="2" charset="2"/>
        <a:buChar char=""/>
        <a:defRPr sz="1500" kern="1200">
          <a:solidFill>
            <a:schemeClr val="tx1"/>
          </a:solidFill>
          <a:latin typeface="+mn-lt"/>
          <a:ea typeface="+mn-ea"/>
          <a:cs typeface="+mn-cs"/>
        </a:defRPr>
      </a:lvl3pPr>
      <a:lvl4pPr marL="377609" indent="-151044" algn="l" defTabSz="913627" rtl="0" eaLnBrk="1" latinLnBrk="0" hangingPunct="1">
        <a:spcBef>
          <a:spcPts val="336"/>
        </a:spcBef>
        <a:buClr>
          <a:schemeClr val="accent2"/>
        </a:buClr>
        <a:buSzPct val="100000"/>
        <a:buFont typeface="Arial" pitchFamily="34" charset="0"/>
        <a:buChar char="–"/>
        <a:defRPr sz="1500" kern="1200">
          <a:solidFill>
            <a:schemeClr val="tx1"/>
          </a:solidFill>
          <a:latin typeface="+mn-lt"/>
          <a:ea typeface="+mn-ea"/>
          <a:cs typeface="+mn-cs"/>
        </a:defRPr>
      </a:lvl4pPr>
      <a:lvl5pPr marL="528652" indent="-151044" algn="l" defTabSz="913627" rtl="0" eaLnBrk="1" latinLnBrk="0" hangingPunct="1">
        <a:spcBef>
          <a:spcPts val="210"/>
        </a:spcBef>
        <a:buClr>
          <a:schemeClr val="accent2"/>
        </a:buClr>
        <a:buSzPct val="100000"/>
        <a:buFont typeface="Courier New" pitchFamily="49" charset="0"/>
        <a:buChar char="o"/>
        <a:defRPr sz="1300" kern="1200">
          <a:solidFill>
            <a:schemeClr val="tx1"/>
          </a:solidFill>
          <a:latin typeface="+mn-lt"/>
          <a:ea typeface="+mn-ea"/>
          <a:cs typeface="+mn-cs"/>
        </a:defRPr>
      </a:lvl5pPr>
      <a:lvl6pPr marL="2512474" indent="-228406" algn="l" defTabSz="9136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286" indent="-228406" algn="l" defTabSz="9136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00" indent="-228406" algn="l" defTabSz="9136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14" indent="-228406" algn="l" defTabSz="91362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3627" rtl="0" eaLnBrk="1" latinLnBrk="0" hangingPunct="1">
        <a:defRPr sz="1800" kern="1200">
          <a:solidFill>
            <a:schemeClr val="tx1"/>
          </a:solidFill>
          <a:latin typeface="+mn-lt"/>
          <a:ea typeface="+mn-ea"/>
          <a:cs typeface="+mn-cs"/>
        </a:defRPr>
      </a:lvl1pPr>
      <a:lvl2pPr marL="456813" algn="l" defTabSz="913627" rtl="0" eaLnBrk="1" latinLnBrk="0" hangingPunct="1">
        <a:defRPr sz="1800" kern="1200">
          <a:solidFill>
            <a:schemeClr val="tx1"/>
          </a:solidFill>
          <a:latin typeface="+mn-lt"/>
          <a:ea typeface="+mn-ea"/>
          <a:cs typeface="+mn-cs"/>
        </a:defRPr>
      </a:lvl2pPr>
      <a:lvl3pPr marL="913627" algn="l" defTabSz="913627" rtl="0" eaLnBrk="1" latinLnBrk="0" hangingPunct="1">
        <a:defRPr sz="1800" kern="1200">
          <a:solidFill>
            <a:schemeClr val="tx1"/>
          </a:solidFill>
          <a:latin typeface="+mn-lt"/>
          <a:ea typeface="+mn-ea"/>
          <a:cs typeface="+mn-cs"/>
        </a:defRPr>
      </a:lvl3pPr>
      <a:lvl4pPr marL="1370440" algn="l" defTabSz="913627" rtl="0" eaLnBrk="1" latinLnBrk="0" hangingPunct="1">
        <a:defRPr sz="1800" kern="1200">
          <a:solidFill>
            <a:schemeClr val="tx1"/>
          </a:solidFill>
          <a:latin typeface="+mn-lt"/>
          <a:ea typeface="+mn-ea"/>
          <a:cs typeface="+mn-cs"/>
        </a:defRPr>
      </a:lvl4pPr>
      <a:lvl5pPr marL="1827254" algn="l" defTabSz="913627" rtl="0" eaLnBrk="1" latinLnBrk="0" hangingPunct="1">
        <a:defRPr sz="1800" kern="1200">
          <a:solidFill>
            <a:schemeClr val="tx1"/>
          </a:solidFill>
          <a:latin typeface="+mn-lt"/>
          <a:ea typeface="+mn-ea"/>
          <a:cs typeface="+mn-cs"/>
        </a:defRPr>
      </a:lvl5pPr>
      <a:lvl6pPr marL="2284066" algn="l" defTabSz="913627" rtl="0" eaLnBrk="1" latinLnBrk="0" hangingPunct="1">
        <a:defRPr sz="1800" kern="1200">
          <a:solidFill>
            <a:schemeClr val="tx1"/>
          </a:solidFill>
          <a:latin typeface="+mn-lt"/>
          <a:ea typeface="+mn-ea"/>
          <a:cs typeface="+mn-cs"/>
        </a:defRPr>
      </a:lvl6pPr>
      <a:lvl7pPr marL="2740880" algn="l" defTabSz="913627" rtl="0" eaLnBrk="1" latinLnBrk="0" hangingPunct="1">
        <a:defRPr sz="1800" kern="1200">
          <a:solidFill>
            <a:schemeClr val="tx1"/>
          </a:solidFill>
          <a:latin typeface="+mn-lt"/>
          <a:ea typeface="+mn-ea"/>
          <a:cs typeface="+mn-cs"/>
        </a:defRPr>
      </a:lvl7pPr>
      <a:lvl8pPr marL="3197693" algn="l" defTabSz="913627" rtl="0" eaLnBrk="1" latinLnBrk="0" hangingPunct="1">
        <a:defRPr sz="1800" kern="1200">
          <a:solidFill>
            <a:schemeClr val="tx1"/>
          </a:solidFill>
          <a:latin typeface="+mn-lt"/>
          <a:ea typeface="+mn-ea"/>
          <a:cs typeface="+mn-cs"/>
        </a:defRPr>
      </a:lvl8pPr>
      <a:lvl9pPr marL="3654505" algn="l" defTabSz="91362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0.xml"/><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9.xml"/><Relationship Id="rId5" Type="http://schemas.openxmlformats.org/officeDocument/2006/relationships/image" Target="../media/image48.png"/><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9.xml"/><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9.xml"/><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9.xml"/><Relationship Id="rId4" Type="http://schemas.openxmlformats.org/officeDocument/2006/relationships/image" Target="../media/image65.png"/></Relationships>
</file>

<file path=ppt/slides/_rels/slide4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8.png"/><Relationship Id="rId1" Type="http://schemas.openxmlformats.org/officeDocument/2006/relationships/slideLayout" Target="../slideLayouts/slideLayout9.xml"/><Relationship Id="rId5" Type="http://schemas.openxmlformats.org/officeDocument/2006/relationships/image" Target="../media/image70.png"/><Relationship Id="rId4" Type="http://schemas.openxmlformats.org/officeDocument/2006/relationships/image" Target="../media/image69.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9.xml"/><Relationship Id="rId4" Type="http://schemas.openxmlformats.org/officeDocument/2006/relationships/image" Target="../media/image73.png"/></Relationships>
</file>

<file path=ppt/slides/_rels/slide5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9.xml"/><Relationship Id="rId5" Type="http://schemas.openxmlformats.org/officeDocument/2006/relationships/image" Target="../media/image77.png"/><Relationship Id="rId4" Type="http://schemas.openxmlformats.org/officeDocument/2006/relationships/image" Target="../media/image76.png"/></Relationships>
</file>

<file path=ppt/slides/_rels/slide5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9.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Templates_Guidelines\eOn\_Presentations\Design_Pool\New_images\Titelpage_4x3\272104_titelpage.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9" name="Rectangle 8"/>
          <p:cNvSpPr/>
          <p:nvPr/>
        </p:nvSpPr>
        <p:spPr bwMode="gray">
          <a:xfrm>
            <a:off x="304800" y="228603"/>
            <a:ext cx="8382000" cy="2999342"/>
          </a:xfrm>
          <a:prstGeom prst="rect">
            <a:avLst/>
          </a:prstGeom>
          <a:solidFill>
            <a:schemeClr val="bg1">
              <a:alpha val="54000"/>
            </a:schemeClr>
          </a:solidFill>
          <a:ln w="6350" algn="ctr">
            <a:noFill/>
            <a:miter lim="800000"/>
            <a:headEnd/>
            <a:tailEnd/>
          </a:ln>
        </p:spPr>
        <p:txBody>
          <a:bodyPr lIns="107109" tIns="85686" rIns="107109" bIns="85686" rtlCol="0" anchor="ctr"/>
          <a:lstStyle/>
          <a:p>
            <a:pPr algn="ctr" defTabSz="1088223" fontAlgn="base">
              <a:spcBef>
                <a:spcPct val="50000"/>
              </a:spcBef>
              <a:spcAft>
                <a:spcPct val="0"/>
              </a:spcAft>
              <a:buClr>
                <a:srgbClr val="F0AB00"/>
              </a:buClr>
              <a:buSzPct val="80000"/>
            </a:pPr>
            <a:endParaRPr lang="en-US" kern="0" dirty="0" smtClean="0">
              <a:ea typeface="Arial Unicode MS" pitchFamily="34" charset="-128"/>
              <a:cs typeface="Arial Unicode MS" pitchFamily="34" charset="-128"/>
            </a:endParaRPr>
          </a:p>
        </p:txBody>
      </p:sp>
      <p:pic>
        <p:nvPicPr>
          <p:cNvPr id="13" name="Picture 12" descr="SAP_grad_R_pref.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1" y="5791203"/>
            <a:ext cx="916953" cy="454025"/>
          </a:xfrm>
          <a:prstGeom prst="rect">
            <a:avLst/>
          </a:prstGeom>
        </p:spPr>
      </p:pic>
      <p:sp>
        <p:nvSpPr>
          <p:cNvPr id="2" name="Title 1"/>
          <p:cNvSpPr>
            <a:spLocks noGrp="1"/>
          </p:cNvSpPr>
          <p:nvPr>
            <p:ph type="title"/>
          </p:nvPr>
        </p:nvSpPr>
        <p:spPr>
          <a:xfrm>
            <a:off x="762001" y="533400"/>
            <a:ext cx="6840000" cy="923330"/>
          </a:xfrm>
        </p:spPr>
        <p:txBody>
          <a:bodyPr/>
          <a:lstStyle/>
          <a:p>
            <a:r>
              <a:rPr lang="en-US" sz="3200" b="1" dirty="0" smtClean="0">
                <a:solidFill>
                  <a:schemeClr val="bg1"/>
                </a:solidFill>
                <a:latin typeface="+mn-lt"/>
                <a:cs typeface="Arial" charset="0"/>
              </a:rPr>
              <a:t>Achieve Remarkable Results</a:t>
            </a:r>
            <a:r>
              <a:rPr lang="en-US" sz="3600" b="1" dirty="0" smtClean="0">
                <a:solidFill>
                  <a:schemeClr val="tx1"/>
                </a:solidFill>
                <a:latin typeface="+mn-lt"/>
                <a:cs typeface="Arial" charset="0"/>
              </a:rPr>
              <a:t/>
            </a:r>
            <a:br>
              <a:rPr lang="en-US" sz="3600" b="1" dirty="0" smtClean="0">
                <a:solidFill>
                  <a:schemeClr val="tx1"/>
                </a:solidFill>
                <a:latin typeface="+mn-lt"/>
                <a:cs typeface="Arial" charset="0"/>
              </a:rPr>
            </a:br>
            <a:r>
              <a:rPr lang="en-US" sz="3600" b="1" dirty="0" smtClean="0">
                <a:solidFill>
                  <a:schemeClr val="tx1"/>
                </a:solidFill>
                <a:latin typeface="+mn-lt"/>
                <a:cs typeface="Arial" charset="0"/>
              </a:rPr>
              <a:t>SAP NetWeaver BW Powered by SAP HANA</a:t>
            </a:r>
            <a:r>
              <a:rPr lang="en-US" sz="3200" dirty="0" smtClean="0">
                <a:solidFill>
                  <a:srgbClr val="0070C0"/>
                </a:solidFill>
                <a:cs typeface="Arial" charset="0"/>
              </a:rPr>
              <a:t/>
            </a:r>
            <a:br>
              <a:rPr lang="en-US" sz="3200" dirty="0" smtClean="0">
                <a:solidFill>
                  <a:srgbClr val="0070C0"/>
                </a:solidFill>
                <a:cs typeface="Arial" charset="0"/>
              </a:rPr>
            </a:br>
            <a:endParaRPr lang="en-US" sz="3200" dirty="0">
              <a:solidFill>
                <a:srgbClr val="0070C0"/>
              </a:solidFill>
            </a:endParaRPr>
          </a:p>
        </p:txBody>
      </p:sp>
      <p:sp>
        <p:nvSpPr>
          <p:cNvPr id="3" name="Subtitle 2"/>
          <p:cNvSpPr>
            <a:spLocks noGrp="1"/>
          </p:cNvSpPr>
          <p:nvPr>
            <p:ph type="subTitle" idx="1"/>
          </p:nvPr>
        </p:nvSpPr>
        <p:spPr>
          <a:xfrm>
            <a:off x="780000" y="2362203"/>
            <a:ext cx="7602000" cy="492443"/>
          </a:xfrm>
        </p:spPr>
        <p:txBody>
          <a:bodyPr/>
          <a:lstStyle/>
          <a:p>
            <a:r>
              <a:rPr lang="en-US" sz="2400" b="1" dirty="0" smtClean="0">
                <a:solidFill>
                  <a:schemeClr val="tx1">
                    <a:lumMod val="85000"/>
                    <a:lumOff val="15000"/>
                  </a:schemeClr>
                </a:solidFill>
              </a:rPr>
              <a:t>Pulse Check:  Collecting the Data in the Current BW Environment</a:t>
            </a:r>
          </a:p>
        </p:txBody>
      </p:sp>
    </p:spTree>
    <p:extLst>
      <p:ext uri="{BB962C8B-B14F-4D97-AF65-F5344CB8AC3E}">
        <p14:creationId xmlns:p14="http://schemas.microsoft.com/office/powerpoint/2010/main" val="1966602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Inside the Administrator Workbench</a:t>
            </a:r>
            <a:endParaRPr lang="en-US" dirty="0"/>
          </a:p>
        </p:txBody>
      </p:sp>
      <p:sp>
        <p:nvSpPr>
          <p:cNvPr id="4" name="Text Placeholder 3"/>
          <p:cNvSpPr>
            <a:spLocks noGrp="1"/>
          </p:cNvSpPr>
          <p:nvPr>
            <p:ph type="body" sz="quarter" idx="11"/>
          </p:nvPr>
        </p:nvSpPr>
        <p:spPr>
          <a:xfrm>
            <a:off x="242937" y="1692005"/>
            <a:ext cx="8504246" cy="1578733"/>
          </a:xfrm>
        </p:spPr>
        <p:txBody>
          <a:bodyPr/>
          <a:lstStyle/>
          <a:p>
            <a:r>
              <a:rPr lang="en-US" b="0" dirty="0" smtClean="0"/>
              <a:t>Once “Manage” has been selected, you will see all the available Requests that have been loaded.  Select the Call Log for the long-running request.</a:t>
            </a:r>
            <a:endParaRPr lang="en-US" b="0" dirty="0"/>
          </a:p>
        </p:txBody>
      </p:sp>
      <p:pic>
        <p:nvPicPr>
          <p:cNvPr id="363522" name="Picture 2"/>
          <p:cNvPicPr>
            <a:picLocks noChangeAspect="1" noChangeArrowheads="1"/>
          </p:cNvPicPr>
          <p:nvPr/>
        </p:nvPicPr>
        <p:blipFill>
          <a:blip r:embed="rId2"/>
          <a:srcRect/>
          <a:stretch>
            <a:fillRect/>
          </a:stretch>
        </p:blipFill>
        <p:spPr bwMode="auto">
          <a:xfrm>
            <a:off x="644769" y="3114262"/>
            <a:ext cx="7973461" cy="2917263"/>
          </a:xfrm>
          <a:prstGeom prst="rect">
            <a:avLst/>
          </a:prstGeom>
          <a:noFill/>
          <a:ln w="9525">
            <a:noFill/>
            <a:miter lim="800000"/>
            <a:headEnd/>
            <a:tailEnd/>
          </a:ln>
        </p:spPr>
      </p:pic>
      <p:sp>
        <p:nvSpPr>
          <p:cNvPr id="6" name="Oval 5"/>
          <p:cNvSpPr/>
          <p:nvPr/>
        </p:nvSpPr>
        <p:spPr bwMode="gray">
          <a:xfrm>
            <a:off x="3903782" y="4130389"/>
            <a:ext cx="1078525" cy="805026"/>
          </a:xfrm>
          <a:prstGeom prst="ellipse">
            <a:avLst/>
          </a:prstGeom>
          <a:solidFill>
            <a:schemeClr val="accent1">
              <a:alpha val="17000"/>
            </a:schemeClr>
          </a:solidFill>
          <a:ln w="15875"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Inside the Activation Logs…</a:t>
            </a:r>
            <a:endParaRPr lang="en-US" dirty="0"/>
          </a:p>
        </p:txBody>
      </p:sp>
      <p:sp>
        <p:nvSpPr>
          <p:cNvPr id="4" name="Text Placeholder 3"/>
          <p:cNvSpPr>
            <a:spLocks noGrp="1"/>
          </p:cNvSpPr>
          <p:nvPr>
            <p:ph type="body" sz="quarter" idx="11"/>
          </p:nvPr>
        </p:nvSpPr>
        <p:spPr>
          <a:xfrm>
            <a:off x="242937" y="1692005"/>
            <a:ext cx="3989094" cy="4392000"/>
          </a:xfrm>
        </p:spPr>
        <p:txBody>
          <a:bodyPr/>
          <a:lstStyle/>
          <a:p>
            <a:r>
              <a:rPr lang="en-US" b="0" dirty="0" smtClean="0"/>
              <a:t>Once the log screen has been opened, choose a recent “Activation of Data” step and open the tree to “Main Process”.  </a:t>
            </a:r>
          </a:p>
          <a:p>
            <a:r>
              <a:rPr lang="en-US" b="0" dirty="0" smtClean="0"/>
              <a:t>At the bottom of the Main Process tree, you will see the Runtime of the DSO activation displayed.  In this example, the activation time is 21390 seconds, which is almost 6 hours.</a:t>
            </a:r>
          </a:p>
          <a:p>
            <a:endParaRPr lang="en-US" dirty="0" smtClean="0"/>
          </a:p>
          <a:p>
            <a:r>
              <a:rPr lang="en-US" dirty="0" smtClean="0"/>
              <a:t>Record the values of the DSO activations for each DSO evaluated.  These values will be used to calculate probable improvements on HANA.</a:t>
            </a:r>
            <a:endParaRPr lang="en-US" dirty="0"/>
          </a:p>
        </p:txBody>
      </p:sp>
      <p:pic>
        <p:nvPicPr>
          <p:cNvPr id="364546" name="Picture 2"/>
          <p:cNvPicPr>
            <a:picLocks noChangeAspect="1" noChangeArrowheads="1"/>
          </p:cNvPicPr>
          <p:nvPr/>
        </p:nvPicPr>
        <p:blipFill>
          <a:blip r:embed="rId2"/>
          <a:srcRect/>
          <a:stretch>
            <a:fillRect/>
          </a:stretch>
        </p:blipFill>
        <p:spPr bwMode="auto">
          <a:xfrm>
            <a:off x="4572000" y="1359877"/>
            <a:ext cx="4143375" cy="5057775"/>
          </a:xfrm>
          <a:prstGeom prst="rect">
            <a:avLst/>
          </a:prstGeom>
          <a:noFill/>
          <a:ln w="9525">
            <a:noFill/>
            <a:miter lim="800000"/>
            <a:headEnd/>
            <a:tailEnd/>
          </a:ln>
        </p:spPr>
      </p:pic>
      <p:sp>
        <p:nvSpPr>
          <p:cNvPr id="6" name="Oval 5"/>
          <p:cNvSpPr/>
          <p:nvPr/>
        </p:nvSpPr>
        <p:spPr bwMode="gray">
          <a:xfrm>
            <a:off x="5275382" y="5369171"/>
            <a:ext cx="1676403" cy="503820"/>
          </a:xfrm>
          <a:prstGeom prst="ellipse">
            <a:avLst/>
          </a:prstGeom>
          <a:solidFill>
            <a:schemeClr val="accent1">
              <a:alpha val="17000"/>
            </a:schemeClr>
          </a:solidFill>
          <a:ln w="15875"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Evaluating </a:t>
            </a:r>
            <a:r>
              <a:rPr lang="en-US" dirty="0" err="1" smtClean="0"/>
              <a:t>InfoCube</a:t>
            </a:r>
            <a:r>
              <a:rPr lang="en-US" dirty="0" smtClean="0"/>
              <a:t> Load Times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Inside the Administrator Workbench</a:t>
            </a:r>
            <a:endParaRPr lang="en-US" dirty="0"/>
          </a:p>
        </p:txBody>
      </p:sp>
      <p:sp>
        <p:nvSpPr>
          <p:cNvPr id="4" name="Text Placeholder 3"/>
          <p:cNvSpPr>
            <a:spLocks noGrp="1"/>
          </p:cNvSpPr>
          <p:nvPr>
            <p:ph type="body" sz="quarter" idx="11"/>
          </p:nvPr>
        </p:nvSpPr>
        <p:spPr>
          <a:xfrm>
            <a:off x="242938" y="1692005"/>
            <a:ext cx="3203648" cy="4392000"/>
          </a:xfrm>
        </p:spPr>
        <p:txBody>
          <a:bodyPr/>
          <a:lstStyle/>
          <a:p>
            <a:r>
              <a:rPr lang="en-US" b="0" dirty="0" smtClean="0"/>
              <a:t>For each of the large </a:t>
            </a:r>
            <a:r>
              <a:rPr lang="en-US" b="0" dirty="0" err="1" smtClean="0"/>
              <a:t>InfoCubes</a:t>
            </a:r>
            <a:r>
              <a:rPr lang="en-US" b="0" dirty="0" smtClean="0"/>
              <a:t> to be evaluated, take the following steps:</a:t>
            </a:r>
          </a:p>
          <a:p>
            <a:endParaRPr lang="en-US" b="0" dirty="0" smtClean="0"/>
          </a:p>
          <a:p>
            <a:r>
              <a:rPr lang="en-US" b="0" dirty="0" smtClean="0"/>
              <a:t>Right Mouse Click (RMC) on the </a:t>
            </a:r>
            <a:r>
              <a:rPr lang="en-US" b="0" dirty="0" err="1" smtClean="0"/>
              <a:t>InfoCube</a:t>
            </a:r>
            <a:r>
              <a:rPr lang="en-US" b="0" dirty="0" smtClean="0"/>
              <a:t> to be evaluated and select “Manage</a:t>
            </a:r>
            <a:r>
              <a:rPr lang="en-US" dirty="0" smtClean="0"/>
              <a:t>”…</a:t>
            </a:r>
            <a:endParaRPr lang="en-US" dirty="0"/>
          </a:p>
        </p:txBody>
      </p:sp>
      <p:pic>
        <p:nvPicPr>
          <p:cNvPr id="365570" name="Picture 2"/>
          <p:cNvPicPr>
            <a:picLocks noChangeAspect="1" noChangeArrowheads="1"/>
          </p:cNvPicPr>
          <p:nvPr/>
        </p:nvPicPr>
        <p:blipFill>
          <a:blip r:embed="rId2"/>
          <a:srcRect/>
          <a:stretch>
            <a:fillRect/>
          </a:stretch>
        </p:blipFill>
        <p:spPr bwMode="auto">
          <a:xfrm>
            <a:off x="3614967" y="1277816"/>
            <a:ext cx="5324604" cy="5204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Inside the Administrator Workbench</a:t>
            </a:r>
            <a:endParaRPr lang="en-US" dirty="0"/>
          </a:p>
        </p:txBody>
      </p:sp>
      <p:sp>
        <p:nvSpPr>
          <p:cNvPr id="4" name="Text Placeholder 3"/>
          <p:cNvSpPr>
            <a:spLocks noGrp="1"/>
          </p:cNvSpPr>
          <p:nvPr>
            <p:ph type="body" sz="quarter" idx="11"/>
          </p:nvPr>
        </p:nvSpPr>
        <p:spPr>
          <a:xfrm>
            <a:off x="242937" y="1692005"/>
            <a:ext cx="8504246" cy="1578733"/>
          </a:xfrm>
        </p:spPr>
        <p:txBody>
          <a:bodyPr/>
          <a:lstStyle/>
          <a:p>
            <a:r>
              <a:rPr lang="en-US" b="0" dirty="0" smtClean="0"/>
              <a:t>Once “Manage” has been selected, you will see all the available Requests that have been loaded.  Select the Monitor for the request.</a:t>
            </a:r>
            <a:endParaRPr lang="en-US" b="0" dirty="0"/>
          </a:p>
        </p:txBody>
      </p:sp>
      <p:pic>
        <p:nvPicPr>
          <p:cNvPr id="366595" name="Picture 3"/>
          <p:cNvPicPr>
            <a:picLocks noChangeAspect="1" noChangeArrowheads="1"/>
          </p:cNvPicPr>
          <p:nvPr/>
        </p:nvPicPr>
        <p:blipFill>
          <a:blip r:embed="rId2"/>
          <a:srcRect/>
          <a:stretch>
            <a:fillRect/>
          </a:stretch>
        </p:blipFill>
        <p:spPr bwMode="auto">
          <a:xfrm>
            <a:off x="1001392" y="3940787"/>
            <a:ext cx="6883304" cy="1639399"/>
          </a:xfrm>
          <a:prstGeom prst="rect">
            <a:avLst/>
          </a:prstGeom>
          <a:noFill/>
          <a:ln w="9525">
            <a:noFill/>
            <a:miter lim="800000"/>
            <a:headEnd/>
            <a:tailEnd/>
          </a:ln>
        </p:spPr>
      </p:pic>
      <p:sp>
        <p:nvSpPr>
          <p:cNvPr id="8" name="Oval 7"/>
          <p:cNvSpPr/>
          <p:nvPr/>
        </p:nvSpPr>
        <p:spPr bwMode="gray">
          <a:xfrm>
            <a:off x="3516919" y="4622759"/>
            <a:ext cx="1078525" cy="805026"/>
          </a:xfrm>
          <a:prstGeom prst="ellipse">
            <a:avLst/>
          </a:prstGeom>
          <a:solidFill>
            <a:schemeClr val="accent1">
              <a:alpha val="17000"/>
            </a:schemeClr>
          </a:solidFill>
          <a:ln w="15875"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the load</a:t>
            </a:r>
            <a:endParaRPr lang="en-US" dirty="0"/>
          </a:p>
        </p:txBody>
      </p:sp>
      <p:sp>
        <p:nvSpPr>
          <p:cNvPr id="4" name="Text Placeholder 3"/>
          <p:cNvSpPr>
            <a:spLocks noGrp="1"/>
          </p:cNvSpPr>
          <p:nvPr>
            <p:ph type="body" sz="quarter" idx="11"/>
          </p:nvPr>
        </p:nvSpPr>
        <p:spPr>
          <a:xfrm>
            <a:off x="242937" y="1692005"/>
            <a:ext cx="8656646" cy="4392000"/>
          </a:xfrm>
        </p:spPr>
        <p:txBody>
          <a:bodyPr/>
          <a:lstStyle/>
          <a:p>
            <a:r>
              <a:rPr lang="en-US" b="0" dirty="0" smtClean="0"/>
              <a:t>Note the start time on the Time Stamp.  In this case, the request began at 06:47.</a:t>
            </a:r>
            <a:endParaRPr lang="en-US" b="0" dirty="0"/>
          </a:p>
        </p:txBody>
      </p:sp>
      <p:pic>
        <p:nvPicPr>
          <p:cNvPr id="367618" name="Picture 2"/>
          <p:cNvPicPr>
            <a:picLocks noChangeAspect="1" noChangeArrowheads="1"/>
          </p:cNvPicPr>
          <p:nvPr/>
        </p:nvPicPr>
        <p:blipFill>
          <a:blip r:embed="rId2"/>
          <a:srcRect/>
          <a:stretch>
            <a:fillRect/>
          </a:stretch>
        </p:blipFill>
        <p:spPr bwMode="auto">
          <a:xfrm>
            <a:off x="833438" y="2497018"/>
            <a:ext cx="7475537" cy="3631956"/>
          </a:xfrm>
          <a:prstGeom prst="rect">
            <a:avLst/>
          </a:prstGeom>
          <a:noFill/>
          <a:ln w="9525">
            <a:noFill/>
            <a:miter lim="800000"/>
            <a:headEnd/>
            <a:tailEnd/>
          </a:ln>
        </p:spPr>
      </p:pic>
      <p:sp>
        <p:nvSpPr>
          <p:cNvPr id="7" name="Oval 6"/>
          <p:cNvSpPr/>
          <p:nvPr/>
        </p:nvSpPr>
        <p:spPr bwMode="gray">
          <a:xfrm>
            <a:off x="5545013" y="3727939"/>
            <a:ext cx="1078525" cy="351693"/>
          </a:xfrm>
          <a:prstGeom prst="ellipse">
            <a:avLst/>
          </a:prstGeom>
          <a:solidFill>
            <a:schemeClr val="accent1">
              <a:alpha val="17000"/>
            </a:schemeClr>
          </a:solidFill>
          <a:ln w="15875"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the load</a:t>
            </a:r>
            <a:endParaRPr lang="en-US" dirty="0"/>
          </a:p>
        </p:txBody>
      </p:sp>
      <p:sp>
        <p:nvSpPr>
          <p:cNvPr id="4" name="Text Placeholder 3"/>
          <p:cNvSpPr>
            <a:spLocks noGrp="1"/>
          </p:cNvSpPr>
          <p:nvPr>
            <p:ph type="body" sz="quarter" idx="11"/>
          </p:nvPr>
        </p:nvSpPr>
        <p:spPr>
          <a:xfrm>
            <a:off x="242937" y="1692005"/>
            <a:ext cx="8656646" cy="4392000"/>
          </a:xfrm>
        </p:spPr>
        <p:txBody>
          <a:bodyPr/>
          <a:lstStyle/>
          <a:p>
            <a:r>
              <a:rPr lang="en-US" b="0" dirty="0" smtClean="0"/>
              <a:t>Left Mouse Click under “Duration”, the system will display the duration of time required to process the entire request.  In this example, 2 Days+, however, this is an inaccurate depiction of actual </a:t>
            </a:r>
            <a:r>
              <a:rPr lang="en-US" b="0" dirty="0" err="1" smtClean="0"/>
              <a:t>InfoCube</a:t>
            </a:r>
            <a:r>
              <a:rPr lang="en-US" b="0" dirty="0" smtClean="0"/>
              <a:t> loading time, as it includes the requirement to change/update statuses of the load.  Do not rely on this value; instead take the next step…</a:t>
            </a:r>
            <a:endParaRPr lang="en-US" b="0" dirty="0"/>
          </a:p>
        </p:txBody>
      </p:sp>
      <p:pic>
        <p:nvPicPr>
          <p:cNvPr id="368642" name="Picture 2"/>
          <p:cNvPicPr>
            <a:picLocks noChangeAspect="1" noChangeArrowheads="1"/>
          </p:cNvPicPr>
          <p:nvPr/>
        </p:nvPicPr>
        <p:blipFill>
          <a:blip r:embed="rId2"/>
          <a:srcRect/>
          <a:stretch>
            <a:fillRect/>
          </a:stretch>
        </p:blipFill>
        <p:spPr bwMode="auto">
          <a:xfrm>
            <a:off x="413606" y="3510784"/>
            <a:ext cx="8435071" cy="23155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the load</a:t>
            </a:r>
            <a:endParaRPr lang="en-US" dirty="0"/>
          </a:p>
        </p:txBody>
      </p:sp>
      <p:sp>
        <p:nvSpPr>
          <p:cNvPr id="4" name="Text Placeholder 3"/>
          <p:cNvSpPr>
            <a:spLocks noGrp="1"/>
          </p:cNvSpPr>
          <p:nvPr>
            <p:ph type="body" sz="quarter" idx="11"/>
          </p:nvPr>
        </p:nvSpPr>
        <p:spPr>
          <a:xfrm>
            <a:off x="242937" y="1692005"/>
            <a:ext cx="8656646" cy="4392000"/>
          </a:xfrm>
        </p:spPr>
        <p:txBody>
          <a:bodyPr/>
          <a:lstStyle/>
          <a:p>
            <a:r>
              <a:rPr lang="en-US" b="0" dirty="0" smtClean="0"/>
              <a:t>Scroll to the bottom of the Request to find “End of Main Process”.  Note the end time.  In this example, it’s 08:57.</a:t>
            </a:r>
          </a:p>
          <a:p>
            <a:r>
              <a:rPr lang="en-US" b="0" dirty="0" smtClean="0"/>
              <a:t>Effectively, the amount of time required to load the data packages into the </a:t>
            </a:r>
            <a:r>
              <a:rPr lang="en-US" b="0" dirty="0" err="1" smtClean="0"/>
              <a:t>InfoCube</a:t>
            </a:r>
            <a:r>
              <a:rPr lang="en-US" b="0" dirty="0" smtClean="0"/>
              <a:t> was 2:10.  (06:47 </a:t>
            </a:r>
            <a:r>
              <a:rPr lang="en-US" b="0" dirty="0" smtClean="0">
                <a:sym typeface="Wingdings" pitchFamily="2" charset="2"/>
              </a:rPr>
              <a:t> 08:57).</a:t>
            </a:r>
          </a:p>
          <a:p>
            <a:r>
              <a:rPr lang="en-US" dirty="0" smtClean="0">
                <a:sym typeface="Wingdings" pitchFamily="2" charset="2"/>
              </a:rPr>
              <a:t>Note this duration value down for each </a:t>
            </a:r>
            <a:r>
              <a:rPr lang="en-US" dirty="0" err="1" smtClean="0">
                <a:sym typeface="Wingdings" pitchFamily="2" charset="2"/>
              </a:rPr>
              <a:t>InfoCube</a:t>
            </a:r>
            <a:r>
              <a:rPr lang="en-US" dirty="0" smtClean="0">
                <a:sym typeface="Wingdings" pitchFamily="2" charset="2"/>
              </a:rPr>
              <a:t> being evaluated for further analysis.</a:t>
            </a:r>
            <a:endParaRPr lang="en-US" dirty="0"/>
          </a:p>
        </p:txBody>
      </p:sp>
      <p:pic>
        <p:nvPicPr>
          <p:cNvPr id="369666" name="Picture 2"/>
          <p:cNvPicPr>
            <a:picLocks noChangeAspect="1" noChangeArrowheads="1"/>
          </p:cNvPicPr>
          <p:nvPr/>
        </p:nvPicPr>
        <p:blipFill>
          <a:blip r:embed="rId2"/>
          <a:srcRect/>
          <a:stretch>
            <a:fillRect/>
          </a:stretch>
        </p:blipFill>
        <p:spPr bwMode="auto">
          <a:xfrm>
            <a:off x="242937" y="4136898"/>
            <a:ext cx="8420417" cy="1526696"/>
          </a:xfrm>
          <a:prstGeom prst="rect">
            <a:avLst/>
          </a:prstGeom>
          <a:noFill/>
          <a:ln w="9525">
            <a:noFill/>
            <a:miter lim="800000"/>
            <a:headEnd/>
            <a:tailEnd/>
          </a:ln>
        </p:spPr>
      </p:pic>
      <p:sp>
        <p:nvSpPr>
          <p:cNvPr id="6" name="Oval 5"/>
          <p:cNvSpPr/>
          <p:nvPr/>
        </p:nvSpPr>
        <p:spPr bwMode="gray">
          <a:xfrm>
            <a:off x="4689232" y="4806462"/>
            <a:ext cx="1488830" cy="422031"/>
          </a:xfrm>
          <a:prstGeom prst="ellipse">
            <a:avLst/>
          </a:prstGeom>
          <a:solidFill>
            <a:schemeClr val="accent1">
              <a:alpha val="17000"/>
            </a:schemeClr>
          </a:solidFill>
          <a:ln w="15875"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7" name="Oval 6"/>
          <p:cNvSpPr/>
          <p:nvPr/>
        </p:nvSpPr>
        <p:spPr bwMode="gray">
          <a:xfrm>
            <a:off x="562737" y="4806463"/>
            <a:ext cx="1488830" cy="422031"/>
          </a:xfrm>
          <a:prstGeom prst="ellipse">
            <a:avLst/>
          </a:prstGeom>
          <a:solidFill>
            <a:schemeClr val="accent1">
              <a:alpha val="17000"/>
            </a:schemeClr>
          </a:solidFill>
          <a:ln w="15875"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Determining the Size of </a:t>
            </a:r>
            <a:r>
              <a:rPr lang="en-US" dirty="0" err="1" smtClean="0"/>
              <a:t>InfoCubes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Determine the size consumed by the </a:t>
            </a:r>
            <a:r>
              <a:rPr lang="en-US" dirty="0" err="1" smtClean="0"/>
              <a:t>InfoCube</a:t>
            </a:r>
            <a:r>
              <a:rPr lang="en-US" dirty="0" smtClean="0"/>
              <a:t> tables</a:t>
            </a:r>
            <a:endParaRPr lang="en-US" dirty="0"/>
          </a:p>
        </p:txBody>
      </p:sp>
      <p:sp>
        <p:nvSpPr>
          <p:cNvPr id="4" name="Text Placeholder 3"/>
          <p:cNvSpPr>
            <a:spLocks noGrp="1"/>
          </p:cNvSpPr>
          <p:nvPr>
            <p:ph type="body" sz="quarter" idx="11"/>
          </p:nvPr>
        </p:nvSpPr>
        <p:spPr/>
        <p:txBody>
          <a:bodyPr/>
          <a:lstStyle/>
          <a:p>
            <a:r>
              <a:rPr lang="en-US" b="0" dirty="0" smtClean="0"/>
              <a:t>To determine how large the </a:t>
            </a:r>
            <a:r>
              <a:rPr lang="en-US" b="0" dirty="0" err="1" smtClean="0"/>
              <a:t>InfoCube</a:t>
            </a:r>
            <a:r>
              <a:rPr lang="en-US" b="0" dirty="0" smtClean="0"/>
              <a:t> is within the original BW environment, the help of the DBA will be required.</a:t>
            </a:r>
          </a:p>
          <a:p>
            <a:r>
              <a:rPr lang="en-US" b="0" dirty="0" smtClean="0"/>
              <a:t>To determine all of the tables that are part of an </a:t>
            </a:r>
            <a:r>
              <a:rPr lang="en-US" b="0" dirty="0" err="1" smtClean="0"/>
              <a:t>InfoCube</a:t>
            </a:r>
            <a:r>
              <a:rPr lang="en-US" b="0" dirty="0" smtClean="0"/>
              <a:t>, RMC on the </a:t>
            </a:r>
            <a:r>
              <a:rPr lang="en-US" b="0" dirty="0" err="1" smtClean="0"/>
              <a:t>InfoCube</a:t>
            </a:r>
            <a:r>
              <a:rPr lang="en-US" b="0" dirty="0" smtClean="0"/>
              <a:t> and choose “Display”.</a:t>
            </a:r>
            <a:endParaRPr lang="en-US" b="0" dirty="0"/>
          </a:p>
        </p:txBody>
      </p:sp>
      <p:pic>
        <p:nvPicPr>
          <p:cNvPr id="370690" name="Picture 2"/>
          <p:cNvPicPr>
            <a:picLocks noChangeAspect="1" noChangeArrowheads="1"/>
          </p:cNvPicPr>
          <p:nvPr/>
        </p:nvPicPr>
        <p:blipFill>
          <a:blip r:embed="rId2"/>
          <a:srcRect/>
          <a:stretch>
            <a:fillRect/>
          </a:stretch>
        </p:blipFill>
        <p:spPr bwMode="auto">
          <a:xfrm>
            <a:off x="3465687" y="1680282"/>
            <a:ext cx="5460208" cy="43897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pPr eaLnBrk="1" hangingPunct="1"/>
            <a:r>
              <a:rPr lang="de-DE" dirty="0" smtClean="0"/>
              <a:t>Detailed Prerequisite Pulse Check - Overview</a:t>
            </a:r>
          </a:p>
        </p:txBody>
      </p:sp>
      <p:sp>
        <p:nvSpPr>
          <p:cNvPr id="48132" name="Text Box 5"/>
          <p:cNvSpPr txBox="1">
            <a:spLocks noChangeArrowheads="1"/>
          </p:cNvSpPr>
          <p:nvPr/>
        </p:nvSpPr>
        <p:spPr bwMode="gray">
          <a:xfrm>
            <a:off x="647700" y="1346200"/>
            <a:ext cx="7794625" cy="3141502"/>
          </a:xfrm>
          <a:prstGeom prst="rect">
            <a:avLst/>
          </a:prstGeom>
          <a:noFill/>
          <a:ln w="12700" algn="ctr">
            <a:noFill/>
            <a:miter lim="800000"/>
            <a:headEnd/>
            <a:tailEnd/>
          </a:ln>
        </p:spPr>
        <p:txBody>
          <a:bodyPr lIns="90000" tIns="46800" rIns="90000" bIns="46800">
            <a:spAutoFit/>
          </a:bodyPr>
          <a:lstStyle/>
          <a:p>
            <a:pPr>
              <a:buClr>
                <a:srgbClr val="F0AB00"/>
              </a:buClr>
              <a:buSzPct val="80000"/>
            </a:pPr>
            <a:r>
              <a:rPr lang="de-DE" dirty="0" smtClean="0">
                <a:solidFill>
                  <a:srgbClr val="000000"/>
                </a:solidFill>
              </a:rPr>
              <a:t>How to conduct a Pulse Check:</a:t>
            </a:r>
          </a:p>
          <a:p>
            <a:pPr marL="342900" indent="-342900">
              <a:buClr>
                <a:srgbClr val="F0AB00"/>
              </a:buClr>
              <a:buSzPct val="80000"/>
              <a:buAutoNum type="arabicPeriod"/>
            </a:pPr>
            <a:r>
              <a:rPr lang="de-DE" dirty="0" smtClean="0">
                <a:solidFill>
                  <a:srgbClr val="000000"/>
                </a:solidFill>
              </a:rPr>
              <a:t>Review step-by-step instructions in this deck with customers</a:t>
            </a:r>
          </a:p>
          <a:p>
            <a:pPr marL="342900" indent="-342900">
              <a:buClr>
                <a:srgbClr val="F0AB00"/>
              </a:buClr>
              <a:buSzPct val="80000"/>
              <a:buAutoNum type="arabicPeriod"/>
            </a:pPr>
            <a:r>
              <a:rPr lang="de-DE" dirty="0" smtClean="0">
                <a:solidFill>
                  <a:srgbClr val="000000"/>
                </a:solidFill>
              </a:rPr>
              <a:t>Have customers collect data for:</a:t>
            </a:r>
          </a:p>
          <a:p>
            <a:pPr marL="799790" lvl="1" indent="-342900">
              <a:buClr>
                <a:srgbClr val="F0AB00"/>
              </a:buClr>
              <a:buSzPct val="80000"/>
              <a:buAutoNum type="arabicPeriod"/>
            </a:pPr>
            <a:r>
              <a:rPr lang="de-DE" b="1" dirty="0" smtClean="0">
                <a:solidFill>
                  <a:srgbClr val="00B050"/>
                </a:solidFill>
              </a:rPr>
              <a:t>DSO activations</a:t>
            </a:r>
          </a:p>
          <a:p>
            <a:pPr marL="799790" lvl="1" indent="-342900">
              <a:buClr>
                <a:srgbClr val="F0AB00"/>
              </a:buClr>
              <a:buSzPct val="80000"/>
              <a:buAutoNum type="arabicPeriod"/>
            </a:pPr>
            <a:r>
              <a:rPr lang="en-US" b="1" dirty="0" err="1" smtClean="0">
                <a:solidFill>
                  <a:srgbClr val="00B050"/>
                </a:solidFill>
              </a:rPr>
              <a:t>InfoCube</a:t>
            </a:r>
            <a:r>
              <a:rPr lang="en-US" b="1" dirty="0" smtClean="0">
                <a:solidFill>
                  <a:srgbClr val="00B050"/>
                </a:solidFill>
              </a:rPr>
              <a:t> load times</a:t>
            </a:r>
          </a:p>
          <a:p>
            <a:pPr marL="799790" lvl="1" indent="-342900">
              <a:buClr>
                <a:srgbClr val="F0AB00"/>
              </a:buClr>
              <a:buSzPct val="80000"/>
              <a:buAutoNum type="arabicPeriod"/>
            </a:pPr>
            <a:r>
              <a:rPr lang="en-US" dirty="0" err="1" smtClean="0">
                <a:solidFill>
                  <a:srgbClr val="000000"/>
                </a:solidFill>
              </a:rPr>
              <a:t>InfoCube</a:t>
            </a:r>
            <a:r>
              <a:rPr lang="en-US" dirty="0" smtClean="0">
                <a:solidFill>
                  <a:srgbClr val="000000"/>
                </a:solidFill>
              </a:rPr>
              <a:t> size (database space used)</a:t>
            </a:r>
          </a:p>
          <a:p>
            <a:pPr marL="799790" lvl="1" indent="-342900">
              <a:buClr>
                <a:srgbClr val="F0AB00"/>
              </a:buClr>
              <a:buSzPct val="80000"/>
              <a:buAutoNum type="arabicPeriod"/>
            </a:pPr>
            <a:r>
              <a:rPr lang="en-US" b="1" dirty="0" smtClean="0">
                <a:solidFill>
                  <a:srgbClr val="00B050"/>
                </a:solidFill>
              </a:rPr>
              <a:t>Query performance</a:t>
            </a:r>
          </a:p>
          <a:p>
            <a:pPr marL="799790" lvl="1" indent="-342900">
              <a:buClr>
                <a:srgbClr val="F0AB00"/>
              </a:buClr>
              <a:buSzPct val="80000"/>
              <a:buAutoNum type="arabicPeriod"/>
            </a:pPr>
            <a:r>
              <a:rPr lang="en-US" dirty="0" smtClean="0">
                <a:solidFill>
                  <a:srgbClr val="000000"/>
                </a:solidFill>
              </a:rPr>
              <a:t>Aggregates created</a:t>
            </a:r>
          </a:p>
          <a:p>
            <a:pPr marL="342900" indent="-342900">
              <a:buClr>
                <a:srgbClr val="F0AB00"/>
              </a:buClr>
              <a:buSzPct val="80000"/>
              <a:buAutoNum type="arabicPeriod"/>
            </a:pPr>
            <a:r>
              <a:rPr lang="en-US" dirty="0" smtClean="0">
                <a:solidFill>
                  <a:srgbClr val="000000"/>
                </a:solidFill>
              </a:rPr>
              <a:t>Use resulting data in Pulse Check Calculator to estimate performance benefits</a:t>
            </a:r>
          </a:p>
          <a:p>
            <a:pPr marL="342900" indent="-342900">
              <a:buClr>
                <a:srgbClr val="F0AB00"/>
              </a:buClr>
              <a:buSzPct val="80000"/>
              <a:buAutoNum type="arabicPeriod"/>
            </a:pPr>
            <a:r>
              <a:rPr lang="en-US" dirty="0" smtClean="0">
                <a:solidFill>
                  <a:srgbClr val="000000"/>
                </a:solidFill>
              </a:rPr>
              <a:t>Present final results to customer</a:t>
            </a:r>
            <a:endParaRPr lang="en-US" dirty="0">
              <a:solidFill>
                <a:srgbClr val="000000"/>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Determine the size consumed by the </a:t>
            </a:r>
            <a:r>
              <a:rPr lang="en-US" dirty="0" err="1" smtClean="0"/>
              <a:t>InfoCube</a:t>
            </a:r>
            <a:r>
              <a:rPr lang="en-US" dirty="0" smtClean="0"/>
              <a:t> tables</a:t>
            </a:r>
            <a:endParaRPr lang="en-US" dirty="0"/>
          </a:p>
        </p:txBody>
      </p:sp>
      <p:sp>
        <p:nvSpPr>
          <p:cNvPr id="4" name="Text Placeholder 3"/>
          <p:cNvSpPr>
            <a:spLocks noGrp="1"/>
          </p:cNvSpPr>
          <p:nvPr>
            <p:ph type="body" sz="quarter" idx="11"/>
          </p:nvPr>
        </p:nvSpPr>
        <p:spPr/>
        <p:txBody>
          <a:bodyPr/>
          <a:lstStyle/>
          <a:p>
            <a:r>
              <a:rPr lang="en-US" b="0" dirty="0" smtClean="0"/>
              <a:t>Select the blue “</a:t>
            </a:r>
            <a:r>
              <a:rPr lang="en-US" b="0" dirty="0" err="1" smtClean="0"/>
              <a:t>i</a:t>
            </a:r>
            <a:r>
              <a:rPr lang="en-US" b="0" dirty="0" smtClean="0"/>
              <a:t>” icon in the upper menu bar…</a:t>
            </a:r>
            <a:endParaRPr lang="en-US" b="0" dirty="0"/>
          </a:p>
        </p:txBody>
      </p:sp>
      <p:pic>
        <p:nvPicPr>
          <p:cNvPr id="371714" name="Picture 2"/>
          <p:cNvPicPr>
            <a:picLocks noChangeAspect="1" noChangeArrowheads="1"/>
          </p:cNvPicPr>
          <p:nvPr/>
        </p:nvPicPr>
        <p:blipFill>
          <a:blip r:embed="rId2"/>
          <a:srcRect/>
          <a:stretch>
            <a:fillRect/>
          </a:stretch>
        </p:blipFill>
        <p:spPr bwMode="auto">
          <a:xfrm>
            <a:off x="3822758" y="1378655"/>
            <a:ext cx="5076825" cy="4705350"/>
          </a:xfrm>
          <a:prstGeom prst="rect">
            <a:avLst/>
          </a:prstGeom>
          <a:noFill/>
          <a:ln w="9525">
            <a:noFill/>
            <a:miter lim="800000"/>
            <a:headEnd/>
            <a:tailEnd/>
          </a:ln>
        </p:spPr>
      </p:pic>
      <p:sp>
        <p:nvSpPr>
          <p:cNvPr id="6" name="Oval 5"/>
          <p:cNvSpPr/>
          <p:nvPr/>
        </p:nvSpPr>
        <p:spPr bwMode="gray">
          <a:xfrm>
            <a:off x="6224984" y="2203940"/>
            <a:ext cx="515786" cy="422031"/>
          </a:xfrm>
          <a:prstGeom prst="ellipse">
            <a:avLst/>
          </a:prstGeom>
          <a:solidFill>
            <a:schemeClr val="accent1">
              <a:alpha val="17000"/>
            </a:schemeClr>
          </a:solidFill>
          <a:ln w="15875"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the tables</a:t>
            </a:r>
            <a:endParaRPr lang="en-US" dirty="0"/>
          </a:p>
        </p:txBody>
      </p:sp>
      <p:sp>
        <p:nvSpPr>
          <p:cNvPr id="4" name="Text Placeholder 3"/>
          <p:cNvSpPr>
            <a:spLocks noGrp="1"/>
          </p:cNvSpPr>
          <p:nvPr>
            <p:ph type="body" sz="quarter" idx="11"/>
          </p:nvPr>
        </p:nvSpPr>
        <p:spPr/>
        <p:txBody>
          <a:bodyPr/>
          <a:lstStyle/>
          <a:p>
            <a:r>
              <a:rPr lang="en-US" b="0" dirty="0" smtClean="0"/>
              <a:t>Choose “</a:t>
            </a:r>
            <a:r>
              <a:rPr lang="en-US" b="0" dirty="0" err="1" smtClean="0"/>
              <a:t>Dictonary</a:t>
            </a:r>
            <a:r>
              <a:rPr lang="en-US" b="0" dirty="0" smtClean="0"/>
              <a:t>/DB status” in the bottom right of the pop-up window…</a:t>
            </a:r>
            <a:endParaRPr lang="en-US" b="0" dirty="0"/>
          </a:p>
        </p:txBody>
      </p:sp>
      <p:pic>
        <p:nvPicPr>
          <p:cNvPr id="372738" name="Picture 2"/>
          <p:cNvPicPr>
            <a:picLocks noChangeAspect="1" noChangeArrowheads="1"/>
          </p:cNvPicPr>
          <p:nvPr/>
        </p:nvPicPr>
        <p:blipFill>
          <a:blip r:embed="rId2"/>
          <a:srcRect/>
          <a:stretch>
            <a:fillRect/>
          </a:stretch>
        </p:blipFill>
        <p:spPr bwMode="auto">
          <a:xfrm>
            <a:off x="3918576" y="1692004"/>
            <a:ext cx="4863474" cy="2926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the tables</a:t>
            </a:r>
            <a:endParaRPr lang="en-US" dirty="0"/>
          </a:p>
        </p:txBody>
      </p:sp>
      <p:sp>
        <p:nvSpPr>
          <p:cNvPr id="4" name="Text Placeholder 3"/>
          <p:cNvSpPr>
            <a:spLocks noGrp="1"/>
          </p:cNvSpPr>
          <p:nvPr>
            <p:ph type="body" sz="quarter" idx="11"/>
          </p:nvPr>
        </p:nvSpPr>
        <p:spPr>
          <a:xfrm>
            <a:off x="242937" y="1586498"/>
            <a:ext cx="3860140" cy="4392000"/>
          </a:xfrm>
        </p:spPr>
        <p:txBody>
          <a:bodyPr/>
          <a:lstStyle/>
          <a:p>
            <a:r>
              <a:rPr lang="en-US" b="0" dirty="0" smtClean="0"/>
              <a:t>All tables will be displayed, including the “F” and “E” fact tables (the first two) as well as all of the possible 16 “D” dimension tables.</a:t>
            </a:r>
          </a:p>
          <a:p>
            <a:r>
              <a:rPr lang="en-US" b="0" dirty="0" smtClean="0"/>
              <a:t>The naming convention of system generated objects is as follows:</a:t>
            </a:r>
          </a:p>
          <a:p>
            <a:r>
              <a:rPr lang="en-US" b="0" dirty="0" smtClean="0"/>
              <a:t>/BIC/F… 	Fact table </a:t>
            </a:r>
          </a:p>
          <a:p>
            <a:r>
              <a:rPr lang="en-US" b="0" dirty="0" smtClean="0"/>
              <a:t>/BIC/E… 	Fact table</a:t>
            </a:r>
          </a:p>
          <a:p>
            <a:r>
              <a:rPr lang="en-US" b="0" dirty="0" smtClean="0"/>
              <a:t>/BIC/D…	Dimension table</a:t>
            </a:r>
          </a:p>
          <a:p>
            <a:r>
              <a:rPr lang="en-US" dirty="0" smtClean="0"/>
              <a:t>Give all of these tables names to the DBA to determine the total size of the </a:t>
            </a:r>
            <a:r>
              <a:rPr lang="en-US" dirty="0" err="1" smtClean="0"/>
              <a:t>InfoCube</a:t>
            </a:r>
            <a:r>
              <a:rPr lang="en-US" dirty="0" smtClean="0"/>
              <a:t> tables.  Record this value for each </a:t>
            </a:r>
            <a:r>
              <a:rPr lang="en-US" dirty="0" err="1" smtClean="0"/>
              <a:t>InfoCube</a:t>
            </a:r>
            <a:r>
              <a:rPr lang="en-US" dirty="0" smtClean="0"/>
              <a:t> for further evaluation.</a:t>
            </a:r>
          </a:p>
        </p:txBody>
      </p:sp>
      <p:pic>
        <p:nvPicPr>
          <p:cNvPr id="373762" name="Picture 2"/>
          <p:cNvPicPr>
            <a:picLocks noChangeAspect="1" noChangeArrowheads="1"/>
          </p:cNvPicPr>
          <p:nvPr/>
        </p:nvPicPr>
        <p:blipFill>
          <a:blip r:embed="rId2"/>
          <a:srcRect/>
          <a:stretch>
            <a:fillRect/>
          </a:stretch>
        </p:blipFill>
        <p:spPr bwMode="auto">
          <a:xfrm>
            <a:off x="4329781" y="824279"/>
            <a:ext cx="4124325" cy="555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Evaluating the runtime of Queries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Prerequisite Pulse Check – statistics on Query/InfoCubes level</a:t>
            </a:r>
          </a:p>
        </p:txBody>
      </p:sp>
      <p:sp>
        <p:nvSpPr>
          <p:cNvPr id="4" name="Text Placeholder 3"/>
          <p:cNvSpPr>
            <a:spLocks noGrp="1"/>
          </p:cNvSpPr>
          <p:nvPr>
            <p:ph type="body" sz="quarter" idx="11"/>
          </p:nvPr>
        </p:nvSpPr>
        <p:spPr>
          <a:xfrm>
            <a:off x="242936" y="1692005"/>
            <a:ext cx="2411421" cy="4392000"/>
          </a:xfrm>
        </p:spPr>
        <p:txBody>
          <a:bodyPr/>
          <a:lstStyle/>
          <a:p>
            <a:r>
              <a:rPr lang="de-DE" b="0" dirty="0" smtClean="0">
                <a:solidFill>
                  <a:srgbClr val="000000"/>
                </a:solidFill>
              </a:rPr>
              <a:t>Use transaction RSDDSTAT in a BW environment to turn on /off the statistical data on a query level</a:t>
            </a:r>
          </a:p>
          <a:p>
            <a:pPr>
              <a:buClr>
                <a:srgbClr val="F0AB00"/>
              </a:buClr>
            </a:pPr>
            <a:r>
              <a:rPr lang="en-US" b="0" dirty="0" smtClean="0">
                <a:solidFill>
                  <a:srgbClr val="000000"/>
                </a:solidFill>
              </a:rPr>
              <a:t>If it is necessary, please change the settings to: </a:t>
            </a:r>
            <a:r>
              <a:rPr lang="en-US" b="0" i="1" dirty="0" smtClean="0">
                <a:solidFill>
                  <a:srgbClr val="000000"/>
                </a:solidFill>
              </a:rPr>
              <a:t>Statistics data – on</a:t>
            </a:r>
            <a:r>
              <a:rPr lang="en-US" b="0" dirty="0" smtClean="0">
                <a:solidFill>
                  <a:srgbClr val="000000"/>
                </a:solidFill>
              </a:rPr>
              <a:t> and </a:t>
            </a:r>
            <a:r>
              <a:rPr lang="en-US" b="0" i="1" dirty="0" smtClean="0">
                <a:solidFill>
                  <a:srgbClr val="000000"/>
                </a:solidFill>
              </a:rPr>
              <a:t>all data</a:t>
            </a:r>
          </a:p>
          <a:p>
            <a:pPr>
              <a:buClr>
                <a:srgbClr val="F0AB00"/>
              </a:buClr>
            </a:pPr>
            <a:r>
              <a:rPr lang="en-US" b="0" dirty="0" smtClean="0">
                <a:solidFill>
                  <a:srgbClr val="000000"/>
                </a:solidFill>
              </a:rPr>
              <a:t>Activate this statistical information 4 weeks prior the Pulse Check will start</a:t>
            </a:r>
          </a:p>
          <a:p>
            <a:endParaRPr lang="en-US" b="0" dirty="0"/>
          </a:p>
        </p:txBody>
      </p:sp>
      <p:pic>
        <p:nvPicPr>
          <p:cNvPr id="6" name="Picture 7"/>
          <p:cNvPicPr>
            <a:picLocks noChangeAspect="1" noChangeArrowheads="1"/>
          </p:cNvPicPr>
          <p:nvPr/>
        </p:nvPicPr>
        <p:blipFill>
          <a:blip r:embed="rId2"/>
          <a:srcRect/>
          <a:stretch>
            <a:fillRect/>
          </a:stretch>
        </p:blipFill>
        <p:spPr bwMode="gray">
          <a:xfrm>
            <a:off x="2654358" y="1859512"/>
            <a:ext cx="6245225" cy="3081338"/>
          </a:xfrm>
          <a:prstGeom prst="rect">
            <a:avLst/>
          </a:prstGeom>
          <a:noFill/>
          <a:ln w="9525" algn="ctr">
            <a:noFill/>
            <a:miter lim="800000"/>
            <a:headEnd/>
            <a:tailEnd/>
          </a:ln>
        </p:spPr>
      </p:pic>
      <p:pic>
        <p:nvPicPr>
          <p:cNvPr id="7" name="Picture 12"/>
          <p:cNvPicPr>
            <a:picLocks noChangeAspect="1" noChangeArrowheads="1"/>
          </p:cNvPicPr>
          <p:nvPr/>
        </p:nvPicPr>
        <p:blipFill>
          <a:blip r:embed="rId3"/>
          <a:srcRect/>
          <a:stretch>
            <a:fillRect/>
          </a:stretch>
        </p:blipFill>
        <p:spPr bwMode="gray">
          <a:xfrm>
            <a:off x="7385108" y="2800106"/>
            <a:ext cx="1858963" cy="600075"/>
          </a:xfrm>
          <a:prstGeom prst="rect">
            <a:avLst/>
          </a:prstGeom>
          <a:noFill/>
          <a:ln w="12700" algn="ctr">
            <a:noFill/>
            <a:miter lim="800000"/>
            <a:headEnd/>
            <a:tailEnd/>
          </a:ln>
        </p:spPr>
      </p:pic>
      <p:pic>
        <p:nvPicPr>
          <p:cNvPr id="8" name="Picture 13"/>
          <p:cNvPicPr>
            <a:picLocks noChangeAspect="1" noChangeArrowheads="1"/>
          </p:cNvPicPr>
          <p:nvPr/>
        </p:nvPicPr>
        <p:blipFill>
          <a:blip r:embed="rId4"/>
          <a:srcRect/>
          <a:stretch>
            <a:fillRect/>
          </a:stretch>
        </p:blipFill>
        <p:spPr bwMode="gray">
          <a:xfrm>
            <a:off x="6511983" y="2785819"/>
            <a:ext cx="790575" cy="647700"/>
          </a:xfrm>
          <a:prstGeom prst="rect">
            <a:avLst/>
          </a:prstGeom>
          <a:noFill/>
          <a:ln w="12700" algn="ctr">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Log on to the BW system</a:t>
            </a:r>
            <a:endParaRPr lang="en-US" dirty="0" smtClean="0"/>
          </a:p>
        </p:txBody>
      </p:sp>
      <p:sp>
        <p:nvSpPr>
          <p:cNvPr id="4" name="Text Placeholder 3"/>
          <p:cNvSpPr>
            <a:spLocks noGrp="1"/>
          </p:cNvSpPr>
          <p:nvPr>
            <p:ph type="body" sz="quarter" idx="11"/>
          </p:nvPr>
        </p:nvSpPr>
        <p:spPr/>
        <p:txBody>
          <a:bodyPr/>
          <a:lstStyle/>
          <a:p>
            <a:pPr>
              <a:lnSpc>
                <a:spcPct val="80000"/>
              </a:lnSpc>
            </a:pPr>
            <a:r>
              <a:rPr lang="de-DE" sz="2000" b="0" dirty="0" smtClean="0">
                <a:solidFill>
                  <a:srgbClr val="000000"/>
                </a:solidFill>
              </a:rPr>
              <a:t>Logon to the BW system with the user authorized for transactions RSRT, ST12, SE16, ST05, ST03, ST02, RSRCACHE, RSDDSTAT</a:t>
            </a:r>
          </a:p>
        </p:txBody>
      </p:sp>
      <p:pic>
        <p:nvPicPr>
          <p:cNvPr id="5" name="Picture 3"/>
          <p:cNvPicPr>
            <a:picLocks noChangeAspect="1" noChangeArrowheads="1"/>
          </p:cNvPicPr>
          <p:nvPr/>
        </p:nvPicPr>
        <p:blipFill>
          <a:blip r:embed="rId2"/>
          <a:srcRect/>
          <a:stretch>
            <a:fillRect/>
          </a:stretch>
        </p:blipFill>
        <p:spPr bwMode="gray">
          <a:xfrm>
            <a:off x="3904761" y="2426677"/>
            <a:ext cx="4837113" cy="256222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Query Performance – which queries are performance critical regarding OLAP time</a:t>
            </a:r>
            <a:endParaRPr lang="en-US" dirty="0" smtClean="0"/>
          </a:p>
        </p:txBody>
      </p:sp>
      <p:sp>
        <p:nvSpPr>
          <p:cNvPr id="4" name="Text Placeholder 3"/>
          <p:cNvSpPr>
            <a:spLocks noGrp="1"/>
          </p:cNvSpPr>
          <p:nvPr>
            <p:ph type="body" sz="quarter" idx="11"/>
          </p:nvPr>
        </p:nvSpPr>
        <p:spPr>
          <a:xfrm>
            <a:off x="4653589" y="1496525"/>
            <a:ext cx="4245994" cy="4392000"/>
          </a:xfrm>
        </p:spPr>
        <p:txBody>
          <a:bodyPr/>
          <a:lstStyle/>
          <a:p>
            <a:pPr>
              <a:lnSpc>
                <a:spcPct val="80000"/>
              </a:lnSpc>
              <a:spcBef>
                <a:spcPct val="75000"/>
              </a:spcBef>
              <a:buClr>
                <a:srgbClr val="F0AB00"/>
              </a:buClr>
            </a:pPr>
            <a:r>
              <a:rPr lang="en-US" b="0" dirty="0" smtClean="0">
                <a:solidFill>
                  <a:srgbClr val="000000"/>
                </a:solidFill>
              </a:rPr>
              <a:t>Open transaction SE16 and choose  RSDDSTAT_OLAP as the table name </a:t>
            </a:r>
          </a:p>
          <a:p>
            <a:pPr>
              <a:lnSpc>
                <a:spcPct val="80000"/>
              </a:lnSpc>
              <a:spcBef>
                <a:spcPct val="75000"/>
              </a:spcBef>
              <a:buClr>
                <a:srgbClr val="F0AB00"/>
              </a:buClr>
            </a:pPr>
            <a:r>
              <a:rPr lang="en-US" b="0" dirty="0" smtClean="0">
                <a:solidFill>
                  <a:srgbClr val="000000"/>
                </a:solidFill>
              </a:rPr>
              <a:t>Press the table content button or F7</a:t>
            </a:r>
          </a:p>
          <a:p>
            <a:pPr>
              <a:lnSpc>
                <a:spcPct val="80000"/>
              </a:lnSpc>
              <a:spcBef>
                <a:spcPct val="75000"/>
              </a:spcBef>
              <a:buClr>
                <a:srgbClr val="F0AB00"/>
              </a:buClr>
            </a:pPr>
            <a:r>
              <a:rPr lang="en-US" b="0" dirty="0" smtClean="0">
                <a:solidFill>
                  <a:srgbClr val="000000"/>
                </a:solidFill>
              </a:rPr>
              <a:t>Maintain the fields: width of output list – set 1024 and clear the field maximum No. of Hits </a:t>
            </a:r>
          </a:p>
          <a:p>
            <a:pPr>
              <a:lnSpc>
                <a:spcPct val="80000"/>
              </a:lnSpc>
              <a:spcBef>
                <a:spcPct val="75000"/>
              </a:spcBef>
              <a:buClr>
                <a:srgbClr val="F0AB00"/>
              </a:buClr>
            </a:pPr>
            <a:r>
              <a:rPr lang="en-US" b="0" dirty="0" smtClean="0">
                <a:solidFill>
                  <a:srgbClr val="000000"/>
                </a:solidFill>
              </a:rPr>
              <a:t>Press the multiple selection field in the start time and maintain it</a:t>
            </a:r>
          </a:p>
          <a:p>
            <a:pPr>
              <a:buFont typeface="Arial" pitchFamily="34" charset="0"/>
              <a:buChar char="•"/>
            </a:pPr>
            <a:endParaRPr lang="en-US" b="0" dirty="0"/>
          </a:p>
        </p:txBody>
      </p:sp>
      <p:pic>
        <p:nvPicPr>
          <p:cNvPr id="5" name="Picture 5"/>
          <p:cNvPicPr>
            <a:picLocks noChangeAspect="1" noChangeArrowheads="1"/>
          </p:cNvPicPr>
          <p:nvPr/>
        </p:nvPicPr>
        <p:blipFill>
          <a:blip r:embed="rId2"/>
          <a:srcRect/>
          <a:stretch>
            <a:fillRect/>
          </a:stretch>
        </p:blipFill>
        <p:spPr bwMode="gray">
          <a:xfrm>
            <a:off x="361950" y="1249363"/>
            <a:ext cx="4192588" cy="1397000"/>
          </a:xfrm>
          <a:prstGeom prst="rect">
            <a:avLst/>
          </a:prstGeom>
          <a:noFill/>
          <a:ln w="12700" algn="ctr">
            <a:noFill/>
            <a:miter lim="800000"/>
            <a:headEnd/>
            <a:tailEnd/>
          </a:ln>
        </p:spPr>
      </p:pic>
      <p:sp>
        <p:nvSpPr>
          <p:cNvPr id="6" name="Line 6"/>
          <p:cNvSpPr>
            <a:spLocks noChangeShapeType="1"/>
          </p:cNvSpPr>
          <p:nvPr/>
        </p:nvSpPr>
        <p:spPr bwMode="gray">
          <a:xfrm>
            <a:off x="573088" y="2101850"/>
            <a:ext cx="4160837" cy="69850"/>
          </a:xfrm>
          <a:prstGeom prst="line">
            <a:avLst/>
          </a:prstGeom>
          <a:noFill/>
          <a:ln w="12700">
            <a:solidFill>
              <a:schemeClr val="tx1"/>
            </a:solidFill>
            <a:round/>
            <a:headEnd/>
            <a:tailEnd type="triangle" w="med" len="med"/>
          </a:ln>
        </p:spPr>
        <p:txBody>
          <a:bodyPr lIns="0" tIns="0" rIns="0" bIns="0"/>
          <a:lstStyle/>
          <a:p>
            <a:endParaRPr lang="en-US"/>
          </a:p>
        </p:txBody>
      </p:sp>
      <p:pic>
        <p:nvPicPr>
          <p:cNvPr id="7" name="Picture 8"/>
          <p:cNvPicPr>
            <a:picLocks noChangeAspect="1" noChangeArrowheads="1"/>
          </p:cNvPicPr>
          <p:nvPr/>
        </p:nvPicPr>
        <p:blipFill>
          <a:blip r:embed="rId3"/>
          <a:srcRect/>
          <a:stretch>
            <a:fillRect/>
          </a:stretch>
        </p:blipFill>
        <p:spPr bwMode="gray">
          <a:xfrm>
            <a:off x="360363" y="2724150"/>
            <a:ext cx="3375025" cy="3521075"/>
          </a:xfrm>
          <a:prstGeom prst="rect">
            <a:avLst/>
          </a:prstGeom>
          <a:noFill/>
          <a:ln w="12700" algn="ctr">
            <a:noFill/>
            <a:miter lim="800000"/>
            <a:headEnd/>
            <a:tailEnd/>
          </a:ln>
        </p:spPr>
      </p:pic>
      <p:sp>
        <p:nvSpPr>
          <p:cNvPr id="8" name="Line 9"/>
          <p:cNvSpPr>
            <a:spLocks noChangeShapeType="1"/>
          </p:cNvSpPr>
          <p:nvPr/>
        </p:nvSpPr>
        <p:spPr bwMode="gray">
          <a:xfrm flipV="1">
            <a:off x="3725863" y="3692525"/>
            <a:ext cx="1316037" cy="1801813"/>
          </a:xfrm>
          <a:prstGeom prst="line">
            <a:avLst/>
          </a:prstGeom>
          <a:noFill/>
          <a:ln w="12700">
            <a:solidFill>
              <a:schemeClr val="tx1"/>
            </a:solidFill>
            <a:round/>
            <a:headEnd/>
            <a:tailEnd type="triangle" w="med" len="med"/>
          </a:ln>
        </p:spPr>
        <p:txBody>
          <a:bodyPr lIns="0" tIns="0" rIns="0" bIns="0"/>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Query Performance – maintain selection view of table RSDDSTAT_OLAP </a:t>
            </a:r>
            <a:endParaRPr lang="en-US" dirty="0" smtClean="0"/>
          </a:p>
        </p:txBody>
      </p:sp>
      <p:sp>
        <p:nvSpPr>
          <p:cNvPr id="4" name="Text Placeholder 3"/>
          <p:cNvSpPr>
            <a:spLocks noGrp="1"/>
          </p:cNvSpPr>
          <p:nvPr>
            <p:ph type="body" sz="quarter" idx="11"/>
          </p:nvPr>
        </p:nvSpPr>
        <p:spPr>
          <a:xfrm>
            <a:off x="242937" y="1692005"/>
            <a:ext cx="3332335" cy="4392000"/>
          </a:xfrm>
        </p:spPr>
        <p:txBody>
          <a:bodyPr/>
          <a:lstStyle/>
          <a:p>
            <a:pPr>
              <a:lnSpc>
                <a:spcPct val="80000"/>
              </a:lnSpc>
              <a:spcBef>
                <a:spcPct val="75000"/>
              </a:spcBef>
              <a:buClr>
                <a:srgbClr val="F0AB00"/>
              </a:buClr>
            </a:pPr>
            <a:r>
              <a:rPr lang="en-US" b="0" dirty="0" smtClean="0">
                <a:solidFill>
                  <a:srgbClr val="000000"/>
                </a:solidFill>
              </a:rPr>
              <a:t>Choose the left button on the select single values tab -&gt; use the selection option ‘greater than or equal to’ and execute</a:t>
            </a:r>
          </a:p>
          <a:p>
            <a:pPr>
              <a:lnSpc>
                <a:spcPct val="80000"/>
              </a:lnSpc>
              <a:spcBef>
                <a:spcPct val="75000"/>
              </a:spcBef>
              <a:buClr>
                <a:srgbClr val="F0AB00"/>
              </a:buClr>
            </a:pPr>
            <a:r>
              <a:rPr lang="en-US" b="0" dirty="0" smtClean="0">
                <a:solidFill>
                  <a:srgbClr val="000000"/>
                </a:solidFill>
              </a:rPr>
              <a:t>Maintain the STARTTIME -&gt; for the last 6 month –&gt; YYYYMMDDHHMMSS -&gt; e.g. 20120101000000 and execute </a:t>
            </a:r>
          </a:p>
          <a:p>
            <a:pPr>
              <a:lnSpc>
                <a:spcPct val="80000"/>
              </a:lnSpc>
              <a:spcBef>
                <a:spcPct val="75000"/>
              </a:spcBef>
              <a:buClr>
                <a:srgbClr val="F0AB00"/>
              </a:buClr>
            </a:pPr>
            <a:r>
              <a:rPr lang="en-US" b="0" dirty="0" smtClean="0">
                <a:solidFill>
                  <a:srgbClr val="000000"/>
                </a:solidFill>
              </a:rPr>
              <a:t>Ensure that Greater than/equal to is selected to the left of the value</a:t>
            </a:r>
          </a:p>
          <a:p>
            <a:endParaRPr lang="en-US" b="0" dirty="0"/>
          </a:p>
        </p:txBody>
      </p:sp>
      <p:pic>
        <p:nvPicPr>
          <p:cNvPr id="5" name="Picture 3"/>
          <p:cNvPicPr>
            <a:picLocks noChangeAspect="1" noChangeArrowheads="1"/>
          </p:cNvPicPr>
          <p:nvPr/>
        </p:nvPicPr>
        <p:blipFill>
          <a:blip r:embed="rId2"/>
          <a:srcRect/>
          <a:stretch>
            <a:fillRect/>
          </a:stretch>
        </p:blipFill>
        <p:spPr bwMode="gray">
          <a:xfrm>
            <a:off x="3768947" y="1309688"/>
            <a:ext cx="4287838" cy="4895850"/>
          </a:xfrm>
          <a:prstGeom prst="rect">
            <a:avLst/>
          </a:prstGeom>
          <a:noFill/>
          <a:ln w="12700" algn="ctr">
            <a:noFill/>
            <a:miter lim="800000"/>
            <a:headEnd/>
            <a:tailEnd/>
          </a:ln>
        </p:spPr>
      </p:pic>
      <p:pic>
        <p:nvPicPr>
          <p:cNvPr id="6" name="Picture 5"/>
          <p:cNvPicPr>
            <a:picLocks noChangeAspect="1" noChangeArrowheads="1"/>
          </p:cNvPicPr>
          <p:nvPr/>
        </p:nvPicPr>
        <p:blipFill>
          <a:blip r:embed="rId3"/>
          <a:srcRect/>
          <a:stretch>
            <a:fillRect/>
          </a:stretch>
        </p:blipFill>
        <p:spPr bwMode="gray">
          <a:xfrm>
            <a:off x="5369147" y="3686175"/>
            <a:ext cx="3641725" cy="2549525"/>
          </a:xfrm>
          <a:prstGeom prst="rect">
            <a:avLst/>
          </a:prstGeom>
          <a:noFill/>
          <a:ln w="12700" algn="ctr">
            <a:noFill/>
            <a:miter lim="800000"/>
            <a:headEnd/>
            <a:tailEnd/>
          </a:ln>
        </p:spPr>
      </p:pic>
      <p:sp>
        <p:nvSpPr>
          <p:cNvPr id="7" name="Oval 6"/>
          <p:cNvSpPr>
            <a:spLocks noChangeArrowheads="1"/>
          </p:cNvSpPr>
          <p:nvPr/>
        </p:nvSpPr>
        <p:spPr bwMode="gray">
          <a:xfrm>
            <a:off x="4396010" y="3830638"/>
            <a:ext cx="912812" cy="341312"/>
          </a:xfrm>
          <a:prstGeom prst="ellipse">
            <a:avLst/>
          </a:prstGeom>
          <a:solidFill>
            <a:schemeClr val="bg2"/>
          </a:solidFill>
          <a:ln w="12700" algn="ctr">
            <a:solidFill>
              <a:schemeClr val="tx1"/>
            </a:solidFill>
            <a:round/>
            <a:headEnd/>
            <a:tailEnd/>
          </a:ln>
        </p:spPr>
        <p:txBody>
          <a:bodyPr wrap="none" lIns="0" tIns="0" rIns="0" bIns="0" anchor="ctr"/>
          <a:lstStyle/>
          <a:p>
            <a:pPr>
              <a:lnSpc>
                <a:spcPct val="80000"/>
              </a:lnSpc>
              <a:spcBef>
                <a:spcPct val="75000"/>
              </a:spcBef>
              <a:buClr>
                <a:srgbClr val="F0AB00"/>
              </a:buClr>
              <a:buSzPct val="80000"/>
              <a:buFont typeface="Wingdings" pitchFamily="2" charset="2"/>
              <a:buChar char="n"/>
            </a:pPr>
            <a:endParaRPr lang="en-US">
              <a:solidFill>
                <a:srgbClr val="000000"/>
              </a:solidFill>
            </a:endParaRPr>
          </a:p>
        </p:txBody>
      </p:sp>
      <p:sp>
        <p:nvSpPr>
          <p:cNvPr id="8" name="Text Box 7"/>
          <p:cNvSpPr txBox="1">
            <a:spLocks noChangeArrowheads="1"/>
          </p:cNvSpPr>
          <p:nvPr/>
        </p:nvSpPr>
        <p:spPr bwMode="gray">
          <a:xfrm>
            <a:off x="4769072" y="3910013"/>
            <a:ext cx="127000" cy="219075"/>
          </a:xfrm>
          <a:prstGeom prst="rect">
            <a:avLst/>
          </a:prstGeom>
          <a:noFill/>
          <a:ln w="12700" algn="ctr">
            <a:noFill/>
            <a:miter lim="800000"/>
            <a:headEnd/>
            <a:tailEnd/>
          </a:ln>
        </p:spPr>
        <p:txBody>
          <a:bodyPr wrap="none" lIns="0" tIns="0" rIns="0" bIns="0">
            <a:spAutoFit/>
          </a:bodyPr>
          <a:lstStyle/>
          <a:p>
            <a:pPr>
              <a:lnSpc>
                <a:spcPct val="80000"/>
              </a:lnSpc>
              <a:spcBef>
                <a:spcPct val="75000"/>
              </a:spcBef>
              <a:buClr>
                <a:srgbClr val="F0AB00"/>
              </a:buClr>
              <a:buSzPct val="80000"/>
              <a:buFont typeface="Wingdings" pitchFamily="2" charset="2"/>
              <a:buNone/>
            </a:pPr>
            <a:r>
              <a:rPr lang="en-US" sz="1800" b="1">
                <a:solidFill>
                  <a:srgbClr val="000000"/>
                </a:solidFill>
              </a:rPr>
              <a:t>2</a:t>
            </a:r>
          </a:p>
        </p:txBody>
      </p:sp>
      <p:sp>
        <p:nvSpPr>
          <p:cNvPr id="9" name="Oval 8"/>
          <p:cNvSpPr>
            <a:spLocks noChangeArrowheads="1"/>
          </p:cNvSpPr>
          <p:nvPr/>
        </p:nvSpPr>
        <p:spPr bwMode="gray">
          <a:xfrm>
            <a:off x="4991322" y="1955800"/>
            <a:ext cx="912813" cy="341313"/>
          </a:xfrm>
          <a:prstGeom prst="ellipse">
            <a:avLst/>
          </a:prstGeom>
          <a:solidFill>
            <a:schemeClr val="bg2"/>
          </a:solidFill>
          <a:ln w="12700" algn="ctr">
            <a:solidFill>
              <a:schemeClr val="tx1"/>
            </a:solidFill>
            <a:round/>
            <a:headEnd/>
            <a:tailEnd/>
          </a:ln>
        </p:spPr>
        <p:txBody>
          <a:bodyPr wrap="none" lIns="0" tIns="0" rIns="0" bIns="0" anchor="ctr"/>
          <a:lstStyle/>
          <a:p>
            <a:pPr>
              <a:lnSpc>
                <a:spcPct val="80000"/>
              </a:lnSpc>
              <a:spcBef>
                <a:spcPct val="75000"/>
              </a:spcBef>
              <a:buClr>
                <a:srgbClr val="F0AB00"/>
              </a:buClr>
              <a:buSzPct val="80000"/>
              <a:buFont typeface="Wingdings" pitchFamily="2" charset="2"/>
              <a:buChar char="n"/>
            </a:pPr>
            <a:endParaRPr lang="en-US">
              <a:solidFill>
                <a:srgbClr val="000000"/>
              </a:solidFill>
            </a:endParaRPr>
          </a:p>
        </p:txBody>
      </p:sp>
      <p:sp>
        <p:nvSpPr>
          <p:cNvPr id="10" name="Text Box 9"/>
          <p:cNvSpPr txBox="1">
            <a:spLocks noChangeArrowheads="1"/>
          </p:cNvSpPr>
          <p:nvPr/>
        </p:nvSpPr>
        <p:spPr bwMode="gray">
          <a:xfrm>
            <a:off x="5364385" y="2035175"/>
            <a:ext cx="127000" cy="219075"/>
          </a:xfrm>
          <a:prstGeom prst="rect">
            <a:avLst/>
          </a:prstGeom>
          <a:noFill/>
          <a:ln w="12700" algn="ctr">
            <a:noFill/>
            <a:miter lim="800000"/>
            <a:headEnd/>
            <a:tailEnd/>
          </a:ln>
        </p:spPr>
        <p:txBody>
          <a:bodyPr wrap="none" lIns="0" tIns="0" rIns="0" bIns="0">
            <a:spAutoFit/>
          </a:bodyPr>
          <a:lstStyle/>
          <a:p>
            <a:pPr>
              <a:lnSpc>
                <a:spcPct val="80000"/>
              </a:lnSpc>
              <a:spcBef>
                <a:spcPct val="75000"/>
              </a:spcBef>
              <a:buClr>
                <a:srgbClr val="F0AB00"/>
              </a:buClr>
              <a:buSzPct val="80000"/>
              <a:buFont typeface="Wingdings" pitchFamily="2" charset="2"/>
              <a:buNone/>
            </a:pPr>
            <a:r>
              <a:rPr lang="en-US" sz="1800" b="1">
                <a:solidFill>
                  <a:srgbClr val="000000"/>
                </a:solidFill>
              </a:rPr>
              <a:t>1</a:t>
            </a:r>
          </a:p>
        </p:txBody>
      </p:sp>
      <p:sp>
        <p:nvSpPr>
          <p:cNvPr id="11" name="Oval 10"/>
          <p:cNvSpPr>
            <a:spLocks noChangeArrowheads="1"/>
          </p:cNvSpPr>
          <p:nvPr/>
        </p:nvSpPr>
        <p:spPr bwMode="gray">
          <a:xfrm>
            <a:off x="6675660" y="4356100"/>
            <a:ext cx="912812" cy="341313"/>
          </a:xfrm>
          <a:prstGeom prst="ellipse">
            <a:avLst/>
          </a:prstGeom>
          <a:solidFill>
            <a:schemeClr val="bg2"/>
          </a:solidFill>
          <a:ln w="12700" algn="ctr">
            <a:solidFill>
              <a:schemeClr val="tx1"/>
            </a:solidFill>
            <a:round/>
            <a:headEnd/>
            <a:tailEnd/>
          </a:ln>
        </p:spPr>
        <p:txBody>
          <a:bodyPr wrap="none" lIns="0" tIns="0" rIns="0" bIns="0" anchor="ctr"/>
          <a:lstStyle/>
          <a:p>
            <a:pPr>
              <a:lnSpc>
                <a:spcPct val="80000"/>
              </a:lnSpc>
              <a:spcBef>
                <a:spcPct val="75000"/>
              </a:spcBef>
              <a:buClr>
                <a:srgbClr val="F0AB00"/>
              </a:buClr>
              <a:buSzPct val="80000"/>
              <a:buFont typeface="Wingdings" pitchFamily="2" charset="2"/>
              <a:buChar char="n"/>
            </a:pPr>
            <a:endParaRPr lang="en-US">
              <a:solidFill>
                <a:srgbClr val="000000"/>
              </a:solidFill>
            </a:endParaRPr>
          </a:p>
        </p:txBody>
      </p:sp>
      <p:sp>
        <p:nvSpPr>
          <p:cNvPr id="12" name="Text Box 11"/>
          <p:cNvSpPr txBox="1">
            <a:spLocks noChangeArrowheads="1"/>
          </p:cNvSpPr>
          <p:nvPr/>
        </p:nvSpPr>
        <p:spPr bwMode="gray">
          <a:xfrm>
            <a:off x="7048722" y="4435475"/>
            <a:ext cx="127000" cy="219075"/>
          </a:xfrm>
          <a:prstGeom prst="rect">
            <a:avLst/>
          </a:prstGeom>
          <a:noFill/>
          <a:ln w="12700" algn="ctr">
            <a:noFill/>
            <a:miter lim="800000"/>
            <a:headEnd/>
            <a:tailEnd/>
          </a:ln>
        </p:spPr>
        <p:txBody>
          <a:bodyPr wrap="none" lIns="0" tIns="0" rIns="0" bIns="0">
            <a:spAutoFit/>
          </a:bodyPr>
          <a:lstStyle/>
          <a:p>
            <a:pPr>
              <a:lnSpc>
                <a:spcPct val="80000"/>
              </a:lnSpc>
              <a:spcBef>
                <a:spcPct val="75000"/>
              </a:spcBef>
              <a:buClr>
                <a:srgbClr val="F0AB00"/>
              </a:buClr>
              <a:buSzPct val="80000"/>
              <a:buFont typeface="Wingdings" pitchFamily="2" charset="2"/>
              <a:buNone/>
            </a:pPr>
            <a:r>
              <a:rPr lang="en-US" sz="1800" b="1">
                <a:solidFill>
                  <a:srgbClr val="000000"/>
                </a:solidFill>
              </a:rPr>
              <a:t>4</a:t>
            </a:r>
          </a:p>
        </p:txBody>
      </p:sp>
      <p:sp>
        <p:nvSpPr>
          <p:cNvPr id="13" name="Oval 12"/>
          <p:cNvSpPr>
            <a:spLocks noChangeArrowheads="1"/>
          </p:cNvSpPr>
          <p:nvPr/>
        </p:nvSpPr>
        <p:spPr bwMode="gray">
          <a:xfrm>
            <a:off x="5181822" y="6265863"/>
            <a:ext cx="912813" cy="341312"/>
          </a:xfrm>
          <a:prstGeom prst="ellipse">
            <a:avLst/>
          </a:prstGeom>
          <a:solidFill>
            <a:schemeClr val="bg2"/>
          </a:solidFill>
          <a:ln w="12700" algn="ctr">
            <a:solidFill>
              <a:schemeClr val="tx1"/>
            </a:solidFill>
            <a:round/>
            <a:headEnd/>
            <a:tailEnd/>
          </a:ln>
        </p:spPr>
        <p:txBody>
          <a:bodyPr wrap="none" lIns="0" tIns="0" rIns="0" bIns="0" anchor="ctr"/>
          <a:lstStyle/>
          <a:p>
            <a:pPr>
              <a:lnSpc>
                <a:spcPct val="80000"/>
              </a:lnSpc>
              <a:spcBef>
                <a:spcPct val="75000"/>
              </a:spcBef>
              <a:buClr>
                <a:srgbClr val="F0AB00"/>
              </a:buClr>
              <a:buSzPct val="80000"/>
              <a:buFont typeface="Wingdings" pitchFamily="2" charset="2"/>
              <a:buChar char="n"/>
            </a:pPr>
            <a:endParaRPr lang="en-US">
              <a:solidFill>
                <a:srgbClr val="000000"/>
              </a:solidFill>
            </a:endParaRPr>
          </a:p>
        </p:txBody>
      </p:sp>
      <p:sp>
        <p:nvSpPr>
          <p:cNvPr id="14" name="Text Box 13"/>
          <p:cNvSpPr txBox="1">
            <a:spLocks noChangeArrowheads="1"/>
          </p:cNvSpPr>
          <p:nvPr/>
        </p:nvSpPr>
        <p:spPr bwMode="gray">
          <a:xfrm>
            <a:off x="5554885" y="6345238"/>
            <a:ext cx="127000" cy="219075"/>
          </a:xfrm>
          <a:prstGeom prst="rect">
            <a:avLst/>
          </a:prstGeom>
          <a:noFill/>
          <a:ln w="12700" algn="ctr">
            <a:noFill/>
            <a:miter lim="800000"/>
            <a:headEnd/>
            <a:tailEnd/>
          </a:ln>
        </p:spPr>
        <p:txBody>
          <a:bodyPr wrap="none" lIns="0" tIns="0" rIns="0" bIns="0">
            <a:spAutoFit/>
          </a:bodyPr>
          <a:lstStyle/>
          <a:p>
            <a:pPr>
              <a:lnSpc>
                <a:spcPct val="80000"/>
              </a:lnSpc>
              <a:spcBef>
                <a:spcPct val="75000"/>
              </a:spcBef>
              <a:buClr>
                <a:srgbClr val="F0AB00"/>
              </a:buClr>
              <a:buSzPct val="80000"/>
              <a:buFont typeface="Wingdings" pitchFamily="2" charset="2"/>
              <a:buNone/>
            </a:pPr>
            <a:r>
              <a:rPr lang="en-US" sz="1800" b="1">
                <a:solidFill>
                  <a:srgbClr val="000000"/>
                </a:solidFill>
              </a:rPr>
              <a:t>5</a:t>
            </a:r>
          </a:p>
        </p:txBody>
      </p:sp>
      <p:sp>
        <p:nvSpPr>
          <p:cNvPr id="15" name="Oval 14"/>
          <p:cNvSpPr>
            <a:spLocks noChangeArrowheads="1"/>
          </p:cNvSpPr>
          <p:nvPr/>
        </p:nvSpPr>
        <p:spPr bwMode="gray">
          <a:xfrm>
            <a:off x="3575272" y="6291263"/>
            <a:ext cx="912813" cy="341312"/>
          </a:xfrm>
          <a:prstGeom prst="ellipse">
            <a:avLst/>
          </a:prstGeom>
          <a:solidFill>
            <a:schemeClr val="bg2"/>
          </a:solidFill>
          <a:ln w="12700" algn="ctr">
            <a:solidFill>
              <a:schemeClr val="tx1"/>
            </a:solidFill>
            <a:round/>
            <a:headEnd/>
            <a:tailEnd/>
          </a:ln>
        </p:spPr>
        <p:txBody>
          <a:bodyPr wrap="none" lIns="0" tIns="0" rIns="0" bIns="0" anchor="ctr"/>
          <a:lstStyle/>
          <a:p>
            <a:pPr>
              <a:lnSpc>
                <a:spcPct val="80000"/>
              </a:lnSpc>
              <a:spcBef>
                <a:spcPct val="75000"/>
              </a:spcBef>
              <a:buClr>
                <a:srgbClr val="F0AB00"/>
              </a:buClr>
              <a:buSzPct val="80000"/>
              <a:buFont typeface="Wingdings" pitchFamily="2" charset="2"/>
              <a:buChar char="n"/>
            </a:pPr>
            <a:endParaRPr lang="en-US">
              <a:solidFill>
                <a:srgbClr val="000000"/>
              </a:solidFill>
            </a:endParaRPr>
          </a:p>
        </p:txBody>
      </p:sp>
      <p:sp>
        <p:nvSpPr>
          <p:cNvPr id="16" name="Text Box 15"/>
          <p:cNvSpPr txBox="1">
            <a:spLocks noChangeArrowheads="1"/>
          </p:cNvSpPr>
          <p:nvPr/>
        </p:nvSpPr>
        <p:spPr bwMode="gray">
          <a:xfrm>
            <a:off x="3948335" y="6370638"/>
            <a:ext cx="127000" cy="219075"/>
          </a:xfrm>
          <a:prstGeom prst="rect">
            <a:avLst/>
          </a:prstGeom>
          <a:noFill/>
          <a:ln w="12700" algn="ctr">
            <a:noFill/>
            <a:miter lim="800000"/>
            <a:headEnd/>
            <a:tailEnd/>
          </a:ln>
        </p:spPr>
        <p:txBody>
          <a:bodyPr wrap="none" lIns="0" tIns="0" rIns="0" bIns="0">
            <a:spAutoFit/>
          </a:bodyPr>
          <a:lstStyle/>
          <a:p>
            <a:pPr>
              <a:lnSpc>
                <a:spcPct val="80000"/>
              </a:lnSpc>
              <a:spcBef>
                <a:spcPct val="75000"/>
              </a:spcBef>
              <a:buClr>
                <a:srgbClr val="F0AB00"/>
              </a:buClr>
              <a:buSzPct val="80000"/>
              <a:buFont typeface="Wingdings" pitchFamily="2" charset="2"/>
              <a:buNone/>
            </a:pPr>
            <a:r>
              <a:rPr lang="en-US" sz="1800" b="1">
                <a:solidFill>
                  <a:srgbClr val="000000"/>
                </a:solidFill>
              </a:rPr>
              <a:t>3</a:t>
            </a:r>
          </a:p>
        </p:txBody>
      </p:sp>
      <p:sp>
        <p:nvSpPr>
          <p:cNvPr id="17" name="Line 9"/>
          <p:cNvSpPr>
            <a:spLocks noChangeShapeType="1"/>
          </p:cNvSpPr>
          <p:nvPr/>
        </p:nvSpPr>
        <p:spPr bwMode="gray">
          <a:xfrm>
            <a:off x="3575272" y="4129088"/>
            <a:ext cx="1829044" cy="411894"/>
          </a:xfrm>
          <a:prstGeom prst="line">
            <a:avLst/>
          </a:prstGeom>
          <a:noFill/>
          <a:ln w="12700">
            <a:solidFill>
              <a:schemeClr val="tx1"/>
            </a:solidFill>
            <a:round/>
            <a:headEnd/>
            <a:tailEnd type="triangle" w="med" len="med"/>
          </a:ln>
        </p:spPr>
        <p:txBody>
          <a:bodyPr lIns="0" tIns="0" rIns="0" bIns="0"/>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Query Performance – maintain selection view of table RSDDSTAT_OLAP part II</a:t>
            </a:r>
            <a:endParaRPr lang="en-US" dirty="0" smtClean="0"/>
          </a:p>
        </p:txBody>
      </p:sp>
      <p:sp>
        <p:nvSpPr>
          <p:cNvPr id="3" name="Text Placeholder 2"/>
          <p:cNvSpPr>
            <a:spLocks noGrp="1"/>
          </p:cNvSpPr>
          <p:nvPr>
            <p:ph type="body" sz="quarter" idx="10"/>
          </p:nvPr>
        </p:nvSpPr>
        <p:spPr>
          <a:xfrm>
            <a:off x="242937" y="1280382"/>
            <a:ext cx="8656646" cy="4391026"/>
          </a:xfrm>
        </p:spPr>
        <p:txBody>
          <a:bodyPr/>
          <a:lstStyle/>
          <a:p>
            <a:r>
              <a:rPr lang="en-US" dirty="0" smtClean="0">
                <a:solidFill>
                  <a:srgbClr val="000000"/>
                </a:solidFill>
              </a:rPr>
              <a:t> Prepare the runtime in the same way –&gt; choose 60 seconds as default </a:t>
            </a:r>
          </a:p>
          <a:p>
            <a:endParaRPr lang="en-US" dirty="0"/>
          </a:p>
        </p:txBody>
      </p:sp>
      <p:pic>
        <p:nvPicPr>
          <p:cNvPr id="4" name="Picture 3"/>
          <p:cNvPicPr>
            <a:picLocks noChangeAspect="1" noChangeArrowheads="1"/>
          </p:cNvPicPr>
          <p:nvPr/>
        </p:nvPicPr>
        <p:blipFill>
          <a:blip r:embed="rId2"/>
          <a:srcRect/>
          <a:stretch>
            <a:fillRect/>
          </a:stretch>
        </p:blipFill>
        <p:spPr bwMode="gray">
          <a:xfrm>
            <a:off x="352425" y="1660525"/>
            <a:ext cx="6543675" cy="4656138"/>
          </a:xfrm>
          <a:prstGeom prst="rect">
            <a:avLst/>
          </a:prstGeom>
          <a:noFill/>
          <a:ln w="12700" algn="ctr">
            <a:noFill/>
            <a:miter lim="800000"/>
            <a:headEnd/>
            <a:tailEnd/>
          </a:ln>
        </p:spPr>
      </p:pic>
      <p:pic>
        <p:nvPicPr>
          <p:cNvPr id="5" name="Picture 5"/>
          <p:cNvPicPr>
            <a:picLocks noChangeAspect="1" noChangeArrowheads="1"/>
          </p:cNvPicPr>
          <p:nvPr/>
        </p:nvPicPr>
        <p:blipFill>
          <a:blip r:embed="rId3"/>
          <a:srcRect/>
          <a:stretch>
            <a:fillRect/>
          </a:stretch>
        </p:blipFill>
        <p:spPr bwMode="gray">
          <a:xfrm>
            <a:off x="4775200" y="4368800"/>
            <a:ext cx="3403600" cy="1866900"/>
          </a:xfrm>
          <a:prstGeom prst="rect">
            <a:avLst/>
          </a:prstGeom>
          <a:noFill/>
          <a:ln w="12700" algn="ctr">
            <a:noFill/>
            <a:miter lim="800000"/>
            <a:headEnd/>
            <a:tailEnd/>
          </a:ln>
        </p:spPr>
      </p:pic>
      <p:sp>
        <p:nvSpPr>
          <p:cNvPr id="6" name="Oval 6"/>
          <p:cNvSpPr>
            <a:spLocks noChangeArrowheads="1"/>
          </p:cNvSpPr>
          <p:nvPr/>
        </p:nvSpPr>
        <p:spPr bwMode="gray">
          <a:xfrm>
            <a:off x="1903413" y="3257550"/>
            <a:ext cx="912812" cy="341313"/>
          </a:xfrm>
          <a:prstGeom prst="ellipse">
            <a:avLst/>
          </a:prstGeom>
          <a:solidFill>
            <a:schemeClr val="bg2"/>
          </a:solidFill>
          <a:ln w="12700" algn="ctr">
            <a:solidFill>
              <a:schemeClr val="tx1"/>
            </a:solidFill>
            <a:round/>
            <a:headEnd/>
            <a:tailEnd/>
          </a:ln>
        </p:spPr>
        <p:txBody>
          <a:bodyPr wrap="none" lIns="0" tIns="0" rIns="0" bIns="0" anchor="ctr"/>
          <a:lstStyle/>
          <a:p>
            <a:pPr>
              <a:lnSpc>
                <a:spcPct val="80000"/>
              </a:lnSpc>
              <a:spcBef>
                <a:spcPct val="75000"/>
              </a:spcBef>
              <a:buClr>
                <a:srgbClr val="F0AB00"/>
              </a:buClr>
              <a:buSzPct val="80000"/>
              <a:buFont typeface="Wingdings" pitchFamily="2" charset="2"/>
              <a:buChar char="n"/>
            </a:pPr>
            <a:endParaRPr lang="en-US">
              <a:solidFill>
                <a:srgbClr val="000000"/>
              </a:solidFill>
            </a:endParaRPr>
          </a:p>
        </p:txBody>
      </p:sp>
      <p:sp>
        <p:nvSpPr>
          <p:cNvPr id="7" name="Text Box 7"/>
          <p:cNvSpPr txBox="1">
            <a:spLocks noChangeArrowheads="1"/>
          </p:cNvSpPr>
          <p:nvPr/>
        </p:nvSpPr>
        <p:spPr bwMode="gray">
          <a:xfrm>
            <a:off x="2276475" y="3336925"/>
            <a:ext cx="127000" cy="219075"/>
          </a:xfrm>
          <a:prstGeom prst="rect">
            <a:avLst/>
          </a:prstGeom>
          <a:noFill/>
          <a:ln w="12700" algn="ctr">
            <a:noFill/>
            <a:miter lim="800000"/>
            <a:headEnd/>
            <a:tailEnd/>
          </a:ln>
        </p:spPr>
        <p:txBody>
          <a:bodyPr wrap="none" lIns="0" tIns="0" rIns="0" bIns="0">
            <a:spAutoFit/>
          </a:bodyPr>
          <a:lstStyle/>
          <a:p>
            <a:pPr>
              <a:lnSpc>
                <a:spcPct val="80000"/>
              </a:lnSpc>
              <a:spcBef>
                <a:spcPct val="75000"/>
              </a:spcBef>
              <a:buClr>
                <a:srgbClr val="F0AB00"/>
              </a:buClr>
              <a:buSzPct val="80000"/>
              <a:buFont typeface="Wingdings" pitchFamily="2" charset="2"/>
              <a:buNone/>
            </a:pPr>
            <a:r>
              <a:rPr lang="en-US" sz="1800" b="1">
                <a:solidFill>
                  <a:srgbClr val="000000"/>
                </a:solidFill>
              </a:rPr>
              <a:t>1</a:t>
            </a:r>
          </a:p>
        </p:txBody>
      </p:sp>
      <p:sp>
        <p:nvSpPr>
          <p:cNvPr id="8" name="Oval 8"/>
          <p:cNvSpPr>
            <a:spLocks noChangeArrowheads="1"/>
          </p:cNvSpPr>
          <p:nvPr/>
        </p:nvSpPr>
        <p:spPr bwMode="gray">
          <a:xfrm>
            <a:off x="4902200" y="5118100"/>
            <a:ext cx="912813" cy="341313"/>
          </a:xfrm>
          <a:prstGeom prst="ellipse">
            <a:avLst/>
          </a:prstGeom>
          <a:solidFill>
            <a:schemeClr val="bg2"/>
          </a:solidFill>
          <a:ln w="12700" algn="ctr">
            <a:solidFill>
              <a:schemeClr val="tx1"/>
            </a:solidFill>
            <a:round/>
            <a:headEnd/>
            <a:tailEnd/>
          </a:ln>
        </p:spPr>
        <p:txBody>
          <a:bodyPr wrap="none" lIns="0" tIns="0" rIns="0" bIns="0" anchor="ctr"/>
          <a:lstStyle/>
          <a:p>
            <a:pPr>
              <a:lnSpc>
                <a:spcPct val="80000"/>
              </a:lnSpc>
              <a:spcBef>
                <a:spcPct val="75000"/>
              </a:spcBef>
              <a:buClr>
                <a:srgbClr val="F0AB00"/>
              </a:buClr>
              <a:buSzPct val="80000"/>
              <a:buFont typeface="Wingdings" pitchFamily="2" charset="2"/>
              <a:buChar char="n"/>
            </a:pPr>
            <a:endParaRPr lang="en-US">
              <a:solidFill>
                <a:srgbClr val="000000"/>
              </a:solidFill>
            </a:endParaRPr>
          </a:p>
        </p:txBody>
      </p:sp>
      <p:sp>
        <p:nvSpPr>
          <p:cNvPr id="9" name="Text Box 9"/>
          <p:cNvSpPr txBox="1">
            <a:spLocks noChangeArrowheads="1"/>
          </p:cNvSpPr>
          <p:nvPr/>
        </p:nvSpPr>
        <p:spPr bwMode="gray">
          <a:xfrm>
            <a:off x="5275263" y="5197475"/>
            <a:ext cx="127000" cy="219075"/>
          </a:xfrm>
          <a:prstGeom prst="rect">
            <a:avLst/>
          </a:prstGeom>
          <a:noFill/>
          <a:ln w="12700" algn="ctr">
            <a:noFill/>
            <a:miter lim="800000"/>
            <a:headEnd/>
            <a:tailEnd/>
          </a:ln>
        </p:spPr>
        <p:txBody>
          <a:bodyPr wrap="none" lIns="0" tIns="0" rIns="0" bIns="0">
            <a:spAutoFit/>
          </a:bodyPr>
          <a:lstStyle/>
          <a:p>
            <a:pPr>
              <a:lnSpc>
                <a:spcPct val="80000"/>
              </a:lnSpc>
              <a:spcBef>
                <a:spcPct val="75000"/>
              </a:spcBef>
              <a:buClr>
                <a:srgbClr val="F0AB00"/>
              </a:buClr>
              <a:buSzPct val="80000"/>
              <a:buFont typeface="Wingdings" pitchFamily="2" charset="2"/>
              <a:buNone/>
            </a:pPr>
            <a:r>
              <a:rPr lang="en-US" sz="1800" b="1">
                <a:solidFill>
                  <a:srgbClr val="000000"/>
                </a:solidFill>
              </a:rPr>
              <a:t>5</a:t>
            </a:r>
          </a:p>
        </p:txBody>
      </p:sp>
      <p:sp>
        <p:nvSpPr>
          <p:cNvPr id="10" name="Oval 10"/>
          <p:cNvSpPr>
            <a:spLocks noChangeArrowheads="1"/>
          </p:cNvSpPr>
          <p:nvPr/>
        </p:nvSpPr>
        <p:spPr bwMode="gray">
          <a:xfrm>
            <a:off x="3046413" y="6330950"/>
            <a:ext cx="912812" cy="341313"/>
          </a:xfrm>
          <a:prstGeom prst="ellipse">
            <a:avLst/>
          </a:prstGeom>
          <a:solidFill>
            <a:schemeClr val="bg2"/>
          </a:solidFill>
          <a:ln w="12700" algn="ctr">
            <a:solidFill>
              <a:schemeClr val="tx1"/>
            </a:solidFill>
            <a:round/>
            <a:headEnd/>
            <a:tailEnd/>
          </a:ln>
        </p:spPr>
        <p:txBody>
          <a:bodyPr wrap="none" lIns="0" tIns="0" rIns="0" bIns="0" anchor="ctr"/>
          <a:lstStyle/>
          <a:p>
            <a:pPr>
              <a:lnSpc>
                <a:spcPct val="80000"/>
              </a:lnSpc>
              <a:spcBef>
                <a:spcPct val="75000"/>
              </a:spcBef>
              <a:buClr>
                <a:srgbClr val="F0AB00"/>
              </a:buClr>
              <a:buSzPct val="80000"/>
              <a:buFont typeface="Wingdings" pitchFamily="2" charset="2"/>
              <a:buChar char="n"/>
            </a:pPr>
            <a:endParaRPr lang="en-US">
              <a:solidFill>
                <a:srgbClr val="000000"/>
              </a:solidFill>
            </a:endParaRPr>
          </a:p>
        </p:txBody>
      </p:sp>
      <p:sp>
        <p:nvSpPr>
          <p:cNvPr id="11" name="Text Box 11"/>
          <p:cNvSpPr txBox="1">
            <a:spLocks noChangeArrowheads="1"/>
          </p:cNvSpPr>
          <p:nvPr/>
        </p:nvSpPr>
        <p:spPr bwMode="gray">
          <a:xfrm>
            <a:off x="3419475" y="6410325"/>
            <a:ext cx="127000" cy="219075"/>
          </a:xfrm>
          <a:prstGeom prst="rect">
            <a:avLst/>
          </a:prstGeom>
          <a:noFill/>
          <a:ln w="12700" algn="ctr">
            <a:noFill/>
            <a:miter lim="800000"/>
            <a:headEnd/>
            <a:tailEnd/>
          </a:ln>
        </p:spPr>
        <p:txBody>
          <a:bodyPr wrap="none" lIns="0" tIns="0" rIns="0" bIns="0">
            <a:spAutoFit/>
          </a:bodyPr>
          <a:lstStyle/>
          <a:p>
            <a:pPr>
              <a:lnSpc>
                <a:spcPct val="80000"/>
              </a:lnSpc>
              <a:spcBef>
                <a:spcPct val="75000"/>
              </a:spcBef>
              <a:buClr>
                <a:srgbClr val="F0AB00"/>
              </a:buClr>
              <a:buSzPct val="80000"/>
              <a:buFont typeface="Wingdings" pitchFamily="2" charset="2"/>
              <a:buNone/>
            </a:pPr>
            <a:r>
              <a:rPr lang="en-US" sz="1800" b="1">
                <a:solidFill>
                  <a:srgbClr val="000000"/>
                </a:solidFill>
              </a:rPr>
              <a:t>4</a:t>
            </a:r>
          </a:p>
        </p:txBody>
      </p:sp>
      <p:sp>
        <p:nvSpPr>
          <p:cNvPr id="12" name="Oval 12"/>
          <p:cNvSpPr>
            <a:spLocks noChangeArrowheads="1"/>
          </p:cNvSpPr>
          <p:nvPr/>
        </p:nvSpPr>
        <p:spPr bwMode="gray">
          <a:xfrm>
            <a:off x="3476625" y="4402138"/>
            <a:ext cx="912813" cy="341312"/>
          </a:xfrm>
          <a:prstGeom prst="ellipse">
            <a:avLst/>
          </a:prstGeom>
          <a:solidFill>
            <a:schemeClr val="bg2"/>
          </a:solidFill>
          <a:ln w="12700" algn="ctr">
            <a:solidFill>
              <a:schemeClr val="tx1"/>
            </a:solidFill>
            <a:round/>
            <a:headEnd/>
            <a:tailEnd/>
          </a:ln>
        </p:spPr>
        <p:txBody>
          <a:bodyPr wrap="none" lIns="0" tIns="0" rIns="0" bIns="0" anchor="ctr"/>
          <a:lstStyle/>
          <a:p>
            <a:pPr>
              <a:lnSpc>
                <a:spcPct val="80000"/>
              </a:lnSpc>
              <a:spcBef>
                <a:spcPct val="75000"/>
              </a:spcBef>
              <a:buClr>
                <a:srgbClr val="F0AB00"/>
              </a:buClr>
              <a:buSzPct val="80000"/>
              <a:buFont typeface="Wingdings" pitchFamily="2" charset="2"/>
              <a:buChar char="n"/>
            </a:pPr>
            <a:endParaRPr lang="en-US">
              <a:solidFill>
                <a:srgbClr val="000000"/>
              </a:solidFill>
            </a:endParaRPr>
          </a:p>
        </p:txBody>
      </p:sp>
      <p:sp>
        <p:nvSpPr>
          <p:cNvPr id="13" name="Text Box 13"/>
          <p:cNvSpPr txBox="1">
            <a:spLocks noChangeArrowheads="1"/>
          </p:cNvSpPr>
          <p:nvPr/>
        </p:nvSpPr>
        <p:spPr bwMode="gray">
          <a:xfrm>
            <a:off x="3849688" y="4481513"/>
            <a:ext cx="127000" cy="219075"/>
          </a:xfrm>
          <a:prstGeom prst="rect">
            <a:avLst/>
          </a:prstGeom>
          <a:noFill/>
          <a:ln w="12700" algn="ctr">
            <a:noFill/>
            <a:miter lim="800000"/>
            <a:headEnd/>
            <a:tailEnd/>
          </a:ln>
        </p:spPr>
        <p:txBody>
          <a:bodyPr wrap="none" lIns="0" tIns="0" rIns="0" bIns="0">
            <a:spAutoFit/>
          </a:bodyPr>
          <a:lstStyle/>
          <a:p>
            <a:pPr>
              <a:lnSpc>
                <a:spcPct val="80000"/>
              </a:lnSpc>
              <a:spcBef>
                <a:spcPct val="75000"/>
              </a:spcBef>
              <a:buClr>
                <a:srgbClr val="F0AB00"/>
              </a:buClr>
              <a:buSzPct val="80000"/>
              <a:buFont typeface="Wingdings" pitchFamily="2" charset="2"/>
              <a:buNone/>
            </a:pPr>
            <a:r>
              <a:rPr lang="en-US" sz="1800" b="1">
                <a:solidFill>
                  <a:srgbClr val="000000"/>
                </a:solidFill>
              </a:rPr>
              <a:t>3</a:t>
            </a:r>
          </a:p>
        </p:txBody>
      </p:sp>
      <p:sp>
        <p:nvSpPr>
          <p:cNvPr id="14" name="Oval 14"/>
          <p:cNvSpPr>
            <a:spLocks noChangeArrowheads="1"/>
          </p:cNvSpPr>
          <p:nvPr/>
        </p:nvSpPr>
        <p:spPr bwMode="gray">
          <a:xfrm>
            <a:off x="3641725" y="2811463"/>
            <a:ext cx="912813" cy="341312"/>
          </a:xfrm>
          <a:prstGeom prst="ellipse">
            <a:avLst/>
          </a:prstGeom>
          <a:solidFill>
            <a:schemeClr val="bg2"/>
          </a:solidFill>
          <a:ln w="12700" algn="ctr">
            <a:solidFill>
              <a:schemeClr val="tx1"/>
            </a:solidFill>
            <a:round/>
            <a:headEnd/>
            <a:tailEnd/>
          </a:ln>
        </p:spPr>
        <p:txBody>
          <a:bodyPr wrap="none" lIns="0" tIns="0" rIns="0" bIns="0" anchor="ctr"/>
          <a:lstStyle/>
          <a:p>
            <a:pPr>
              <a:lnSpc>
                <a:spcPct val="80000"/>
              </a:lnSpc>
              <a:spcBef>
                <a:spcPct val="75000"/>
              </a:spcBef>
              <a:buClr>
                <a:srgbClr val="F0AB00"/>
              </a:buClr>
              <a:buSzPct val="80000"/>
              <a:buFont typeface="Wingdings" pitchFamily="2" charset="2"/>
              <a:buChar char="n"/>
            </a:pPr>
            <a:endParaRPr lang="en-US">
              <a:solidFill>
                <a:srgbClr val="000000"/>
              </a:solidFill>
            </a:endParaRPr>
          </a:p>
        </p:txBody>
      </p:sp>
      <p:sp>
        <p:nvSpPr>
          <p:cNvPr id="15" name="Text Box 15"/>
          <p:cNvSpPr txBox="1">
            <a:spLocks noChangeArrowheads="1"/>
          </p:cNvSpPr>
          <p:nvPr/>
        </p:nvSpPr>
        <p:spPr bwMode="gray">
          <a:xfrm>
            <a:off x="4014788" y="2890838"/>
            <a:ext cx="127000" cy="219075"/>
          </a:xfrm>
          <a:prstGeom prst="rect">
            <a:avLst/>
          </a:prstGeom>
          <a:noFill/>
          <a:ln w="12700" algn="ctr">
            <a:noFill/>
            <a:miter lim="800000"/>
            <a:headEnd/>
            <a:tailEnd/>
          </a:ln>
        </p:spPr>
        <p:txBody>
          <a:bodyPr wrap="none" lIns="0" tIns="0" rIns="0" bIns="0">
            <a:spAutoFit/>
          </a:bodyPr>
          <a:lstStyle/>
          <a:p>
            <a:pPr>
              <a:lnSpc>
                <a:spcPct val="80000"/>
              </a:lnSpc>
              <a:spcBef>
                <a:spcPct val="75000"/>
              </a:spcBef>
              <a:buClr>
                <a:srgbClr val="F0AB00"/>
              </a:buClr>
              <a:buSzPct val="80000"/>
              <a:buFont typeface="Wingdings" pitchFamily="2" charset="2"/>
              <a:buNone/>
            </a:pPr>
            <a:r>
              <a:rPr lang="en-US" sz="1800" b="1">
                <a:solidFill>
                  <a:srgbClr val="000000"/>
                </a:solidFill>
              </a:rPr>
              <a:t>2</a:t>
            </a:r>
          </a:p>
        </p:txBody>
      </p:sp>
      <p:sp>
        <p:nvSpPr>
          <p:cNvPr id="16" name="Oval 16"/>
          <p:cNvSpPr>
            <a:spLocks noChangeArrowheads="1"/>
          </p:cNvSpPr>
          <p:nvPr/>
        </p:nvSpPr>
        <p:spPr bwMode="gray">
          <a:xfrm>
            <a:off x="4554538" y="6299200"/>
            <a:ext cx="912812" cy="341313"/>
          </a:xfrm>
          <a:prstGeom prst="ellipse">
            <a:avLst/>
          </a:prstGeom>
          <a:solidFill>
            <a:schemeClr val="bg2"/>
          </a:solidFill>
          <a:ln w="12700" algn="ctr">
            <a:solidFill>
              <a:schemeClr val="tx1"/>
            </a:solidFill>
            <a:round/>
            <a:headEnd/>
            <a:tailEnd/>
          </a:ln>
        </p:spPr>
        <p:txBody>
          <a:bodyPr wrap="none" lIns="0" tIns="0" rIns="0" bIns="0" anchor="ctr"/>
          <a:lstStyle/>
          <a:p>
            <a:pPr>
              <a:lnSpc>
                <a:spcPct val="80000"/>
              </a:lnSpc>
              <a:spcBef>
                <a:spcPct val="75000"/>
              </a:spcBef>
              <a:buClr>
                <a:srgbClr val="F0AB00"/>
              </a:buClr>
              <a:buSzPct val="80000"/>
              <a:buFont typeface="Wingdings" pitchFamily="2" charset="2"/>
              <a:buChar char="n"/>
            </a:pPr>
            <a:endParaRPr lang="en-US">
              <a:solidFill>
                <a:srgbClr val="000000"/>
              </a:solidFill>
            </a:endParaRPr>
          </a:p>
        </p:txBody>
      </p:sp>
      <p:sp>
        <p:nvSpPr>
          <p:cNvPr id="17" name="Text Box 17"/>
          <p:cNvSpPr txBox="1">
            <a:spLocks noChangeArrowheads="1"/>
          </p:cNvSpPr>
          <p:nvPr/>
        </p:nvSpPr>
        <p:spPr bwMode="gray">
          <a:xfrm>
            <a:off x="4911725" y="6378575"/>
            <a:ext cx="127000" cy="219075"/>
          </a:xfrm>
          <a:prstGeom prst="rect">
            <a:avLst/>
          </a:prstGeom>
          <a:noFill/>
          <a:ln w="12700" algn="ctr">
            <a:noFill/>
            <a:miter lim="800000"/>
            <a:headEnd/>
            <a:tailEnd/>
          </a:ln>
        </p:spPr>
        <p:txBody>
          <a:bodyPr wrap="none" lIns="0" tIns="0" rIns="0" bIns="0">
            <a:spAutoFit/>
          </a:bodyPr>
          <a:lstStyle/>
          <a:p>
            <a:pPr>
              <a:lnSpc>
                <a:spcPct val="80000"/>
              </a:lnSpc>
              <a:spcBef>
                <a:spcPct val="75000"/>
              </a:spcBef>
              <a:buClr>
                <a:srgbClr val="F0AB00"/>
              </a:buClr>
              <a:buSzPct val="80000"/>
              <a:buFont typeface="Wingdings" pitchFamily="2" charset="2"/>
              <a:buNone/>
            </a:pPr>
            <a:r>
              <a:rPr lang="en-US" sz="1800" b="1">
                <a:solidFill>
                  <a:srgbClr val="000000"/>
                </a:solidFill>
              </a:rPr>
              <a:t>6</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Query Performance – maintain selection view of table RSDDSTAT_OLAP part III</a:t>
            </a:r>
            <a:endParaRPr lang="en-US" dirty="0" smtClean="0"/>
          </a:p>
        </p:txBody>
      </p:sp>
      <p:sp>
        <p:nvSpPr>
          <p:cNvPr id="4" name="Text Box 4"/>
          <p:cNvSpPr txBox="1">
            <a:spLocks noChangeArrowheads="1"/>
          </p:cNvSpPr>
          <p:nvPr/>
        </p:nvSpPr>
        <p:spPr bwMode="gray">
          <a:xfrm>
            <a:off x="341313" y="5660293"/>
            <a:ext cx="8186737" cy="769938"/>
          </a:xfrm>
          <a:prstGeom prst="rect">
            <a:avLst/>
          </a:prstGeom>
          <a:noFill/>
          <a:ln w="12700" algn="ctr">
            <a:noFill/>
            <a:miter lim="800000"/>
            <a:headEnd/>
            <a:tailEnd/>
          </a:ln>
        </p:spPr>
        <p:txBody>
          <a:bodyPr lIns="0" tIns="0" rIns="0" bIns="0">
            <a:spAutoFit/>
          </a:bodyPr>
          <a:lstStyle/>
          <a:p>
            <a:pPr>
              <a:lnSpc>
                <a:spcPct val="80000"/>
              </a:lnSpc>
              <a:spcBef>
                <a:spcPct val="75000"/>
              </a:spcBef>
              <a:buClr>
                <a:srgbClr val="F0AB00"/>
              </a:buClr>
              <a:buSzPct val="80000"/>
              <a:buFont typeface="Wingdings" pitchFamily="2" charset="2"/>
              <a:buChar char="n"/>
            </a:pPr>
            <a:r>
              <a:rPr lang="en-US" dirty="0">
                <a:solidFill>
                  <a:srgbClr val="000000"/>
                </a:solidFill>
              </a:rPr>
              <a:t> check if the selection parameters are working –&gt; otherwise change the parameters (e.g. runtime to 30) for a valid result </a:t>
            </a:r>
          </a:p>
          <a:p>
            <a:pPr>
              <a:lnSpc>
                <a:spcPct val="80000"/>
              </a:lnSpc>
              <a:spcBef>
                <a:spcPct val="75000"/>
              </a:spcBef>
              <a:buClr>
                <a:srgbClr val="F0AB00"/>
              </a:buClr>
              <a:buSzPct val="80000"/>
              <a:buFont typeface="Wingdings" pitchFamily="2" charset="2"/>
              <a:buChar char="n"/>
            </a:pPr>
            <a:r>
              <a:rPr lang="en-US" dirty="0">
                <a:solidFill>
                  <a:srgbClr val="000000"/>
                </a:solidFill>
              </a:rPr>
              <a:t> execute the selection query</a:t>
            </a:r>
          </a:p>
        </p:txBody>
      </p:sp>
      <p:pic>
        <p:nvPicPr>
          <p:cNvPr id="5" name="Picture 5"/>
          <p:cNvPicPr>
            <a:picLocks noChangeAspect="1" noChangeArrowheads="1"/>
          </p:cNvPicPr>
          <p:nvPr/>
        </p:nvPicPr>
        <p:blipFill>
          <a:blip r:embed="rId2"/>
          <a:srcRect/>
          <a:stretch>
            <a:fillRect/>
          </a:stretch>
        </p:blipFill>
        <p:spPr bwMode="gray">
          <a:xfrm>
            <a:off x="346076" y="1365682"/>
            <a:ext cx="6418140" cy="4244666"/>
          </a:xfrm>
          <a:prstGeom prst="rect">
            <a:avLst/>
          </a:prstGeom>
          <a:noFill/>
          <a:ln w="12700" algn="ctr">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4294967295"/>
          </p:nvPr>
        </p:nvSpPr>
        <p:spPr>
          <a:xfrm>
            <a:off x="152400" y="6721475"/>
            <a:ext cx="976313" cy="106363"/>
          </a:xfrm>
          <a:prstGeom prst="rect">
            <a:avLst/>
          </a:prstGeom>
          <a:noFill/>
        </p:spPr>
        <p:txBody>
          <a:bodyPr/>
          <a:lstStyle/>
          <a:p>
            <a:r>
              <a:rPr lang="en-US"/>
              <a:t>© SAP 2008 / Page </a:t>
            </a:r>
            <a:fld id="{126E8AE8-DB27-4632-9B0B-F8BF55731DA3}" type="slidenum">
              <a:rPr lang="en-US"/>
              <a:pPr/>
              <a:t>3</a:t>
            </a:fld>
            <a:endParaRPr lang="en-US"/>
          </a:p>
        </p:txBody>
      </p:sp>
      <p:sp>
        <p:nvSpPr>
          <p:cNvPr id="48131" name="Rectangle 2"/>
          <p:cNvSpPr>
            <a:spLocks noGrp="1" noChangeArrowheads="1"/>
          </p:cNvSpPr>
          <p:nvPr>
            <p:ph type="title"/>
          </p:nvPr>
        </p:nvSpPr>
        <p:spPr/>
        <p:txBody>
          <a:bodyPr/>
          <a:lstStyle/>
          <a:p>
            <a:pPr eaLnBrk="1" hangingPunct="1"/>
            <a:r>
              <a:rPr lang="de-DE" dirty="0" smtClean="0"/>
              <a:t>Detailed Pulse Check Steps - Getting Started</a:t>
            </a:r>
          </a:p>
        </p:txBody>
      </p:sp>
      <p:sp>
        <p:nvSpPr>
          <p:cNvPr id="48132" name="Text Box 5"/>
          <p:cNvSpPr txBox="1">
            <a:spLocks noChangeArrowheads="1"/>
          </p:cNvSpPr>
          <p:nvPr/>
        </p:nvSpPr>
        <p:spPr bwMode="gray">
          <a:xfrm>
            <a:off x="647700" y="1346200"/>
            <a:ext cx="7794625" cy="5080494"/>
          </a:xfrm>
          <a:prstGeom prst="rect">
            <a:avLst/>
          </a:prstGeom>
          <a:noFill/>
          <a:ln w="12700" algn="ctr">
            <a:noFill/>
            <a:miter lim="800000"/>
            <a:headEnd/>
            <a:tailEnd/>
          </a:ln>
        </p:spPr>
        <p:txBody>
          <a:bodyPr lIns="90000" tIns="46800" rIns="90000" bIns="46800">
            <a:spAutoFit/>
          </a:bodyPr>
          <a:lstStyle/>
          <a:p>
            <a:pPr>
              <a:buClr>
                <a:srgbClr val="F0AB00"/>
              </a:buClr>
              <a:buSzPct val="80000"/>
              <a:buFont typeface="Wingdings" pitchFamily="2" charset="2"/>
              <a:buChar char="n"/>
            </a:pPr>
            <a:r>
              <a:rPr lang="de-DE" dirty="0" smtClean="0">
                <a:solidFill>
                  <a:srgbClr val="000000"/>
                </a:solidFill>
              </a:rPr>
              <a:t>Create a userid with authorizations for </a:t>
            </a:r>
            <a:r>
              <a:rPr lang="de-DE" dirty="0">
                <a:solidFill>
                  <a:srgbClr val="000000"/>
                </a:solidFill>
              </a:rPr>
              <a:t>following transactions</a:t>
            </a:r>
            <a:r>
              <a:rPr lang="de-DE" dirty="0" smtClean="0">
                <a:solidFill>
                  <a:srgbClr val="000000"/>
                </a:solidFill>
              </a:rPr>
              <a:t>:</a:t>
            </a:r>
          </a:p>
          <a:p>
            <a:pPr>
              <a:buClr>
                <a:srgbClr val="F0AB00"/>
              </a:buClr>
              <a:buSzPct val="80000"/>
            </a:pPr>
            <a:r>
              <a:rPr lang="de-DE" dirty="0">
                <a:solidFill>
                  <a:srgbClr val="000000"/>
                </a:solidFill>
              </a:rPr>
              <a:t/>
            </a:r>
            <a:br>
              <a:rPr lang="de-DE" dirty="0">
                <a:solidFill>
                  <a:srgbClr val="000000"/>
                </a:solidFill>
              </a:rPr>
            </a:br>
            <a:r>
              <a:rPr lang="de-DE" dirty="0">
                <a:solidFill>
                  <a:srgbClr val="000000"/>
                </a:solidFill>
              </a:rPr>
              <a:t>   RSRT, ST12, SE16, ST05, ST03, ST02, RSRCACHE, RSDDSTAT</a:t>
            </a:r>
          </a:p>
          <a:p>
            <a:pPr>
              <a:buClr>
                <a:srgbClr val="F0AB00"/>
              </a:buClr>
              <a:buSzPct val="80000"/>
              <a:buFont typeface="Wingdings" pitchFamily="2" charset="2"/>
              <a:buChar char="n"/>
            </a:pPr>
            <a:endParaRPr lang="de-DE" dirty="0">
              <a:solidFill>
                <a:srgbClr val="000000"/>
              </a:solidFill>
            </a:endParaRPr>
          </a:p>
          <a:p>
            <a:pPr>
              <a:buClr>
                <a:srgbClr val="F0AB00"/>
              </a:buClr>
              <a:buSzPct val="80000"/>
              <a:buFont typeface="Wingdings" pitchFamily="2" charset="2"/>
              <a:buChar char="n"/>
            </a:pPr>
            <a:r>
              <a:rPr lang="de-DE" dirty="0">
                <a:solidFill>
                  <a:srgbClr val="000000"/>
                </a:solidFill>
              </a:rPr>
              <a:t> </a:t>
            </a:r>
            <a:r>
              <a:rPr lang="de-DE" dirty="0" smtClean="0">
                <a:solidFill>
                  <a:srgbClr val="000000"/>
                </a:solidFill>
              </a:rPr>
              <a:t>Indentify BW administrator and Basis contact familiar with environment</a:t>
            </a:r>
            <a:endParaRPr lang="de-DE" dirty="0">
              <a:solidFill>
                <a:srgbClr val="000000"/>
              </a:solidFill>
            </a:endParaRPr>
          </a:p>
          <a:p>
            <a:pPr>
              <a:buClr>
                <a:srgbClr val="F0AB00"/>
              </a:buClr>
              <a:buSzPct val="80000"/>
              <a:buFont typeface="Wingdings" pitchFamily="2" charset="2"/>
              <a:buNone/>
            </a:pPr>
            <a:r>
              <a:rPr lang="de-DE" dirty="0">
                <a:solidFill>
                  <a:srgbClr val="000000"/>
                </a:solidFill>
              </a:rPr>
              <a:t> </a:t>
            </a:r>
          </a:p>
          <a:p>
            <a:pPr>
              <a:buClr>
                <a:srgbClr val="F0AB00"/>
              </a:buClr>
              <a:buSzPct val="80000"/>
              <a:buFont typeface="Wingdings" pitchFamily="2" charset="2"/>
              <a:buChar char="n"/>
            </a:pPr>
            <a:r>
              <a:rPr lang="de-DE" dirty="0">
                <a:solidFill>
                  <a:srgbClr val="000000"/>
                </a:solidFill>
              </a:rPr>
              <a:t> </a:t>
            </a:r>
            <a:r>
              <a:rPr lang="de-DE" dirty="0" smtClean="0">
                <a:solidFill>
                  <a:srgbClr val="000000"/>
                </a:solidFill>
              </a:rPr>
              <a:t>Create a list of maximum 10 DSOs with </a:t>
            </a:r>
            <a:r>
              <a:rPr lang="de-DE" u="sng" dirty="0" smtClean="0">
                <a:solidFill>
                  <a:srgbClr val="000000"/>
                </a:solidFill>
              </a:rPr>
              <a:t>long-running activations</a:t>
            </a:r>
          </a:p>
          <a:p>
            <a:pPr>
              <a:buClr>
                <a:srgbClr val="F0AB00"/>
              </a:buClr>
              <a:buSzPct val="80000"/>
              <a:buFont typeface="Wingdings" pitchFamily="2" charset="2"/>
              <a:buChar char="n"/>
            </a:pPr>
            <a:endParaRPr lang="de-DE" dirty="0" smtClean="0">
              <a:solidFill>
                <a:srgbClr val="000000"/>
              </a:solidFill>
            </a:endParaRPr>
          </a:p>
          <a:p>
            <a:pPr>
              <a:buClr>
                <a:srgbClr val="F0AB00"/>
              </a:buClr>
              <a:buSzPct val="80000"/>
              <a:buFont typeface="Wingdings" pitchFamily="2" charset="2"/>
              <a:buChar char="n"/>
            </a:pPr>
            <a:r>
              <a:rPr lang="de-DE" dirty="0" smtClean="0">
                <a:solidFill>
                  <a:srgbClr val="000000"/>
                </a:solidFill>
              </a:rPr>
              <a:t>Create a </a:t>
            </a:r>
            <a:r>
              <a:rPr lang="de-DE" dirty="0">
                <a:solidFill>
                  <a:srgbClr val="000000"/>
                </a:solidFill>
              </a:rPr>
              <a:t>list of maximum 10 </a:t>
            </a:r>
            <a:r>
              <a:rPr lang="de-DE" dirty="0" smtClean="0">
                <a:solidFill>
                  <a:srgbClr val="000000"/>
                </a:solidFill>
              </a:rPr>
              <a:t>long-running queries that have significant business impact</a:t>
            </a:r>
          </a:p>
          <a:p>
            <a:pPr>
              <a:buClr>
                <a:srgbClr val="F0AB00"/>
              </a:buClr>
              <a:buSzPct val="80000"/>
              <a:buFont typeface="Wingdings" pitchFamily="2" charset="2"/>
              <a:buChar char="n"/>
            </a:pPr>
            <a:endParaRPr lang="de-DE" dirty="0" smtClean="0">
              <a:solidFill>
                <a:srgbClr val="000000"/>
              </a:solidFill>
            </a:endParaRPr>
          </a:p>
          <a:p>
            <a:pPr>
              <a:buClr>
                <a:srgbClr val="F0AB00"/>
              </a:buClr>
              <a:buSzPct val="80000"/>
              <a:buFont typeface="Wingdings" pitchFamily="2" charset="2"/>
              <a:buChar char="n"/>
            </a:pPr>
            <a:r>
              <a:rPr lang="de-DE" dirty="0" smtClean="0">
                <a:solidFill>
                  <a:srgbClr val="000000"/>
                </a:solidFill>
              </a:rPr>
              <a:t> Create a list of maximum 10 largest InfoCubes (database size)</a:t>
            </a:r>
          </a:p>
          <a:p>
            <a:pPr>
              <a:buClr>
                <a:srgbClr val="F0AB00"/>
              </a:buClr>
              <a:buSzPct val="80000"/>
              <a:buFont typeface="Wingdings" pitchFamily="2" charset="2"/>
              <a:buChar char="n"/>
            </a:pPr>
            <a:endParaRPr lang="de-DE" dirty="0" smtClean="0">
              <a:solidFill>
                <a:srgbClr val="000000"/>
              </a:solidFill>
            </a:endParaRPr>
          </a:p>
          <a:p>
            <a:pPr>
              <a:buClr>
                <a:srgbClr val="F0AB00"/>
              </a:buClr>
              <a:buSzPct val="80000"/>
              <a:buFont typeface="Wingdings" pitchFamily="2" charset="2"/>
              <a:buChar char="n"/>
            </a:pPr>
            <a:r>
              <a:rPr lang="de-DE" dirty="0" smtClean="0">
                <a:solidFill>
                  <a:srgbClr val="000000"/>
                </a:solidFill>
              </a:rPr>
              <a:t> </a:t>
            </a:r>
            <a:r>
              <a:rPr lang="de-DE" i="1" dirty="0" smtClean="0">
                <a:solidFill>
                  <a:srgbClr val="000000"/>
                </a:solidFill>
              </a:rPr>
              <a:t>Create a list of maximum 20 largest aggregates (on any infocubes) --optional</a:t>
            </a:r>
          </a:p>
          <a:p>
            <a:pPr>
              <a:buClr>
                <a:srgbClr val="F0AB00"/>
              </a:buClr>
              <a:buSzPct val="80000"/>
              <a:buFont typeface="Wingdings" pitchFamily="2" charset="2"/>
              <a:buChar char="n"/>
            </a:pPr>
            <a:endParaRPr lang="de-DE" dirty="0">
              <a:solidFill>
                <a:srgbClr val="000000"/>
              </a:solidFill>
            </a:endParaRPr>
          </a:p>
          <a:p>
            <a:pPr>
              <a:buClr>
                <a:srgbClr val="F0AB00"/>
              </a:buClr>
              <a:buSzPct val="80000"/>
              <a:buFont typeface="Wingdings" pitchFamily="2" charset="2"/>
              <a:buChar char="n"/>
            </a:pPr>
            <a:r>
              <a:rPr lang="en-US" dirty="0">
                <a:solidFill>
                  <a:srgbClr val="000000"/>
                </a:solidFill>
              </a:rPr>
              <a:t> </a:t>
            </a:r>
            <a:r>
              <a:rPr lang="en-US" dirty="0" smtClean="0">
                <a:solidFill>
                  <a:srgbClr val="000000"/>
                </a:solidFill>
              </a:rPr>
              <a:t>Activate </a:t>
            </a:r>
            <a:r>
              <a:rPr lang="en-US" dirty="0">
                <a:solidFill>
                  <a:srgbClr val="000000"/>
                </a:solidFill>
              </a:rPr>
              <a:t>statistical data on query/Info Cube level 4 weeks prior Pulse Check </a:t>
            </a:r>
            <a:r>
              <a:rPr lang="en-US" dirty="0" smtClean="0">
                <a:solidFill>
                  <a:srgbClr val="000000"/>
                </a:solidFill>
              </a:rPr>
              <a:t>to capture ample statistics for query performance</a:t>
            </a:r>
            <a:endParaRPr lang="en-US" dirty="0">
              <a:solidFill>
                <a:srgbClr val="000000"/>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Query Performance – overview of the queries which have the highest OLAP time</a:t>
            </a:r>
            <a:endParaRPr lang="en-US" dirty="0" smtClean="0"/>
          </a:p>
        </p:txBody>
      </p:sp>
      <p:sp>
        <p:nvSpPr>
          <p:cNvPr id="5" name="Text Box 4"/>
          <p:cNvSpPr txBox="1">
            <a:spLocks noChangeArrowheads="1"/>
          </p:cNvSpPr>
          <p:nvPr/>
        </p:nvSpPr>
        <p:spPr bwMode="gray">
          <a:xfrm>
            <a:off x="384175" y="5515340"/>
            <a:ext cx="8405813" cy="1094146"/>
          </a:xfrm>
          <a:prstGeom prst="rect">
            <a:avLst/>
          </a:prstGeom>
          <a:noFill/>
          <a:ln w="12700" algn="ctr">
            <a:noFill/>
            <a:miter lim="800000"/>
            <a:headEnd/>
            <a:tailEnd/>
          </a:ln>
        </p:spPr>
        <p:txBody>
          <a:bodyPr lIns="0" tIns="0" rIns="0" bIns="0">
            <a:spAutoFit/>
          </a:bodyPr>
          <a:lstStyle/>
          <a:p>
            <a:pPr>
              <a:lnSpc>
                <a:spcPct val="80000"/>
              </a:lnSpc>
              <a:spcBef>
                <a:spcPct val="75000"/>
              </a:spcBef>
              <a:buClr>
                <a:srgbClr val="F0AB00"/>
              </a:buClr>
              <a:buSzPct val="80000"/>
              <a:buFont typeface="Wingdings" pitchFamily="2" charset="2"/>
              <a:buChar char="n"/>
            </a:pPr>
            <a:r>
              <a:rPr lang="en-US" dirty="0">
                <a:solidFill>
                  <a:srgbClr val="000000"/>
                </a:solidFill>
              </a:rPr>
              <a:t> to sort the </a:t>
            </a:r>
            <a:r>
              <a:rPr lang="en-US" dirty="0" smtClean="0">
                <a:solidFill>
                  <a:srgbClr val="000000"/>
                </a:solidFill>
              </a:rPr>
              <a:t>runtimes descending </a:t>
            </a:r>
            <a:r>
              <a:rPr lang="en-US" dirty="0">
                <a:solidFill>
                  <a:srgbClr val="000000"/>
                </a:solidFill>
              </a:rPr>
              <a:t>-&gt; put your cursor in the runtimes field and press the </a:t>
            </a:r>
            <a:r>
              <a:rPr lang="en-US" dirty="0" smtClean="0">
                <a:solidFill>
                  <a:srgbClr val="000000"/>
                </a:solidFill>
              </a:rPr>
              <a:t>seventh icon from </a:t>
            </a:r>
            <a:r>
              <a:rPr lang="en-US" dirty="0">
                <a:solidFill>
                  <a:srgbClr val="000000"/>
                </a:solidFill>
              </a:rPr>
              <a:t>the left side</a:t>
            </a:r>
          </a:p>
          <a:p>
            <a:pPr>
              <a:lnSpc>
                <a:spcPct val="80000"/>
              </a:lnSpc>
              <a:spcBef>
                <a:spcPct val="75000"/>
              </a:spcBef>
              <a:buClr>
                <a:srgbClr val="F0AB00"/>
              </a:buClr>
              <a:buSzPct val="80000"/>
              <a:buFont typeface="Wingdings" pitchFamily="2" charset="2"/>
              <a:buChar char="n"/>
            </a:pPr>
            <a:r>
              <a:rPr lang="en-US" dirty="0">
                <a:solidFill>
                  <a:srgbClr val="000000"/>
                </a:solidFill>
              </a:rPr>
              <a:t> export and save the OLAP runtime list to </a:t>
            </a:r>
            <a:r>
              <a:rPr lang="en-US" dirty="0" smtClean="0">
                <a:solidFill>
                  <a:srgbClr val="000000"/>
                </a:solidFill>
              </a:rPr>
              <a:t>Excel (fifth icon from the right) – see next page</a:t>
            </a:r>
            <a:endParaRPr lang="en-US" dirty="0">
              <a:solidFill>
                <a:srgbClr val="000000"/>
              </a:solidFill>
            </a:endParaRPr>
          </a:p>
        </p:txBody>
      </p:sp>
      <p:pic>
        <p:nvPicPr>
          <p:cNvPr id="358402" name="Picture 2"/>
          <p:cNvPicPr>
            <a:picLocks noChangeAspect="1" noChangeArrowheads="1"/>
          </p:cNvPicPr>
          <p:nvPr/>
        </p:nvPicPr>
        <p:blipFill>
          <a:blip r:embed="rId2"/>
          <a:srcRect/>
          <a:stretch>
            <a:fillRect/>
          </a:stretch>
        </p:blipFill>
        <p:spPr bwMode="auto">
          <a:xfrm>
            <a:off x="23446" y="1434244"/>
            <a:ext cx="8899583" cy="37942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OLAP runtime list to Excel</a:t>
            </a:r>
            <a:endParaRPr lang="en-US" dirty="0" smtClean="0"/>
          </a:p>
        </p:txBody>
      </p:sp>
      <p:pic>
        <p:nvPicPr>
          <p:cNvPr id="5" name="Picture 5"/>
          <p:cNvPicPr>
            <a:picLocks noChangeAspect="1" noChangeArrowheads="1"/>
          </p:cNvPicPr>
          <p:nvPr/>
        </p:nvPicPr>
        <p:blipFill>
          <a:blip r:embed="rId2"/>
          <a:srcRect/>
          <a:stretch>
            <a:fillRect/>
          </a:stretch>
        </p:blipFill>
        <p:spPr bwMode="gray">
          <a:xfrm>
            <a:off x="330201" y="3634899"/>
            <a:ext cx="1422944" cy="1400775"/>
          </a:xfrm>
          <a:prstGeom prst="rect">
            <a:avLst/>
          </a:prstGeom>
          <a:noFill/>
          <a:ln w="12700" algn="ctr">
            <a:noFill/>
            <a:miter lim="800000"/>
            <a:headEnd/>
            <a:tailEnd/>
          </a:ln>
        </p:spPr>
      </p:pic>
      <p:pic>
        <p:nvPicPr>
          <p:cNvPr id="6" name="Picture 6"/>
          <p:cNvPicPr>
            <a:picLocks noChangeAspect="1" noChangeArrowheads="1"/>
          </p:cNvPicPr>
          <p:nvPr/>
        </p:nvPicPr>
        <p:blipFill>
          <a:blip r:embed="rId3"/>
          <a:srcRect/>
          <a:stretch>
            <a:fillRect/>
          </a:stretch>
        </p:blipFill>
        <p:spPr bwMode="gray">
          <a:xfrm>
            <a:off x="2308225" y="3791555"/>
            <a:ext cx="2844501" cy="2682393"/>
          </a:xfrm>
          <a:prstGeom prst="rect">
            <a:avLst/>
          </a:prstGeom>
          <a:noFill/>
          <a:ln w="12700" algn="ctr">
            <a:noFill/>
            <a:miter lim="800000"/>
            <a:headEnd/>
            <a:tailEnd/>
          </a:ln>
        </p:spPr>
      </p:pic>
      <p:sp>
        <p:nvSpPr>
          <p:cNvPr id="7" name="Text Box 7"/>
          <p:cNvSpPr txBox="1">
            <a:spLocks noChangeArrowheads="1"/>
          </p:cNvSpPr>
          <p:nvPr/>
        </p:nvSpPr>
        <p:spPr bwMode="gray">
          <a:xfrm>
            <a:off x="5973763" y="1514599"/>
            <a:ext cx="2443406" cy="3074688"/>
          </a:xfrm>
          <a:prstGeom prst="rect">
            <a:avLst/>
          </a:prstGeom>
          <a:noFill/>
          <a:ln w="12700" algn="ctr">
            <a:noFill/>
            <a:miter lim="800000"/>
            <a:headEnd/>
            <a:tailEnd/>
          </a:ln>
        </p:spPr>
        <p:txBody>
          <a:bodyPr wrap="square" lIns="0" tIns="0" rIns="0" bIns="0">
            <a:spAutoFit/>
          </a:bodyPr>
          <a:lstStyle/>
          <a:p>
            <a:pPr>
              <a:lnSpc>
                <a:spcPct val="80000"/>
              </a:lnSpc>
              <a:spcBef>
                <a:spcPct val="75000"/>
              </a:spcBef>
              <a:buClr>
                <a:srgbClr val="F0AB00"/>
              </a:buClr>
              <a:buSzPct val="80000"/>
              <a:buFont typeface="Wingdings" pitchFamily="2" charset="2"/>
              <a:buChar char="n"/>
            </a:pPr>
            <a:r>
              <a:rPr lang="en-US" dirty="0">
                <a:solidFill>
                  <a:srgbClr val="000000"/>
                </a:solidFill>
              </a:rPr>
              <a:t> choose </a:t>
            </a:r>
            <a:r>
              <a:rPr lang="en-US" dirty="0" smtClean="0">
                <a:solidFill>
                  <a:srgbClr val="000000"/>
                </a:solidFill>
              </a:rPr>
              <a:t>Local File (fifth icon from right)-&gt; </a:t>
            </a:r>
            <a:r>
              <a:rPr lang="en-US" dirty="0">
                <a:solidFill>
                  <a:srgbClr val="000000"/>
                </a:solidFill>
              </a:rPr>
              <a:t>and decide for the Spreadsheet option to save the runtime list</a:t>
            </a:r>
          </a:p>
          <a:p>
            <a:pPr>
              <a:lnSpc>
                <a:spcPct val="80000"/>
              </a:lnSpc>
              <a:spcBef>
                <a:spcPct val="75000"/>
              </a:spcBef>
              <a:buClr>
                <a:srgbClr val="F0AB00"/>
              </a:buClr>
              <a:buSzPct val="80000"/>
              <a:buFont typeface="Wingdings" pitchFamily="2" charset="2"/>
              <a:buChar char="n"/>
            </a:pPr>
            <a:r>
              <a:rPr lang="en-US" dirty="0">
                <a:solidFill>
                  <a:srgbClr val="000000"/>
                </a:solidFill>
              </a:rPr>
              <a:t> select a directory and choose a filename like RSDDSTAT_OLAP.xls and press the save button</a:t>
            </a:r>
          </a:p>
          <a:p>
            <a:pPr>
              <a:lnSpc>
                <a:spcPct val="80000"/>
              </a:lnSpc>
              <a:spcBef>
                <a:spcPct val="75000"/>
              </a:spcBef>
              <a:buClr>
                <a:srgbClr val="F0AB00"/>
              </a:buClr>
              <a:buSzPct val="80000"/>
              <a:buFont typeface="Wingdings" pitchFamily="2" charset="2"/>
              <a:buChar char="n"/>
            </a:pPr>
            <a:r>
              <a:rPr lang="en-US" dirty="0">
                <a:solidFill>
                  <a:srgbClr val="000000"/>
                </a:solidFill>
              </a:rPr>
              <a:t> use generate to transfer the list to Excel</a:t>
            </a:r>
          </a:p>
        </p:txBody>
      </p:sp>
      <p:sp>
        <p:nvSpPr>
          <p:cNvPr id="8" name="Oval 8"/>
          <p:cNvSpPr>
            <a:spLocks noChangeArrowheads="1"/>
          </p:cNvSpPr>
          <p:nvPr/>
        </p:nvSpPr>
        <p:spPr bwMode="gray">
          <a:xfrm>
            <a:off x="4296375" y="1514599"/>
            <a:ext cx="796462" cy="297889"/>
          </a:xfrm>
          <a:prstGeom prst="ellipse">
            <a:avLst/>
          </a:prstGeom>
          <a:solidFill>
            <a:schemeClr val="bg2"/>
          </a:solidFill>
          <a:ln w="12700" algn="ctr">
            <a:solidFill>
              <a:schemeClr val="tx1"/>
            </a:solidFill>
            <a:round/>
            <a:headEnd/>
            <a:tailEnd/>
          </a:ln>
        </p:spPr>
        <p:txBody>
          <a:bodyPr wrap="none" lIns="0" tIns="0" rIns="0" bIns="0" anchor="ctr"/>
          <a:lstStyle/>
          <a:p>
            <a:pPr>
              <a:lnSpc>
                <a:spcPct val="80000"/>
              </a:lnSpc>
              <a:spcBef>
                <a:spcPct val="75000"/>
              </a:spcBef>
              <a:buClr>
                <a:srgbClr val="F0AB00"/>
              </a:buClr>
              <a:buSzPct val="80000"/>
              <a:buFont typeface="Wingdings" pitchFamily="2" charset="2"/>
              <a:buChar char="n"/>
            </a:pPr>
            <a:endParaRPr lang="en-US">
              <a:solidFill>
                <a:srgbClr val="000000"/>
              </a:solidFill>
            </a:endParaRPr>
          </a:p>
        </p:txBody>
      </p:sp>
      <p:sp>
        <p:nvSpPr>
          <p:cNvPr id="9" name="Text Box 9"/>
          <p:cNvSpPr txBox="1">
            <a:spLocks noChangeArrowheads="1"/>
          </p:cNvSpPr>
          <p:nvPr/>
        </p:nvSpPr>
        <p:spPr bwMode="gray">
          <a:xfrm>
            <a:off x="4669437" y="1578423"/>
            <a:ext cx="110812" cy="221599"/>
          </a:xfrm>
          <a:prstGeom prst="rect">
            <a:avLst/>
          </a:prstGeom>
          <a:noFill/>
          <a:ln w="12700" algn="ctr">
            <a:noFill/>
            <a:miter lim="800000"/>
            <a:headEnd/>
            <a:tailEnd/>
          </a:ln>
        </p:spPr>
        <p:txBody>
          <a:bodyPr wrap="square" lIns="0" tIns="0" rIns="0" bIns="0">
            <a:spAutoFit/>
          </a:bodyPr>
          <a:lstStyle/>
          <a:p>
            <a:pPr>
              <a:lnSpc>
                <a:spcPct val="80000"/>
              </a:lnSpc>
              <a:spcBef>
                <a:spcPct val="75000"/>
              </a:spcBef>
              <a:buClr>
                <a:srgbClr val="F0AB00"/>
              </a:buClr>
              <a:buSzPct val="80000"/>
              <a:buFont typeface="Wingdings" pitchFamily="2" charset="2"/>
              <a:buNone/>
            </a:pPr>
            <a:r>
              <a:rPr lang="en-US" sz="1800" b="1">
                <a:solidFill>
                  <a:srgbClr val="000000"/>
                </a:solidFill>
              </a:rPr>
              <a:t>1</a:t>
            </a:r>
          </a:p>
        </p:txBody>
      </p:sp>
      <p:sp>
        <p:nvSpPr>
          <p:cNvPr id="10" name="Oval 10"/>
          <p:cNvSpPr>
            <a:spLocks noChangeArrowheads="1"/>
          </p:cNvSpPr>
          <p:nvPr/>
        </p:nvSpPr>
        <p:spPr bwMode="gray">
          <a:xfrm>
            <a:off x="985838" y="3942446"/>
            <a:ext cx="796461" cy="297889"/>
          </a:xfrm>
          <a:prstGeom prst="ellipse">
            <a:avLst/>
          </a:prstGeom>
          <a:solidFill>
            <a:schemeClr val="bg2"/>
          </a:solidFill>
          <a:ln w="12700" algn="ctr">
            <a:solidFill>
              <a:schemeClr val="tx1"/>
            </a:solidFill>
            <a:round/>
            <a:headEnd/>
            <a:tailEnd/>
          </a:ln>
        </p:spPr>
        <p:txBody>
          <a:bodyPr wrap="none" lIns="0" tIns="0" rIns="0" bIns="0" anchor="ctr"/>
          <a:lstStyle/>
          <a:p>
            <a:pPr>
              <a:lnSpc>
                <a:spcPct val="80000"/>
              </a:lnSpc>
              <a:spcBef>
                <a:spcPct val="75000"/>
              </a:spcBef>
              <a:buClr>
                <a:srgbClr val="F0AB00"/>
              </a:buClr>
              <a:buSzPct val="80000"/>
              <a:buFont typeface="Wingdings" pitchFamily="2" charset="2"/>
              <a:buChar char="n"/>
            </a:pPr>
            <a:endParaRPr lang="en-US">
              <a:solidFill>
                <a:srgbClr val="000000"/>
              </a:solidFill>
            </a:endParaRPr>
          </a:p>
        </p:txBody>
      </p:sp>
      <p:sp>
        <p:nvSpPr>
          <p:cNvPr id="11" name="Text Box 11"/>
          <p:cNvSpPr txBox="1">
            <a:spLocks noChangeArrowheads="1"/>
          </p:cNvSpPr>
          <p:nvPr/>
        </p:nvSpPr>
        <p:spPr bwMode="gray">
          <a:xfrm>
            <a:off x="1358900" y="4006270"/>
            <a:ext cx="110812" cy="221599"/>
          </a:xfrm>
          <a:prstGeom prst="rect">
            <a:avLst/>
          </a:prstGeom>
          <a:noFill/>
          <a:ln w="12700" algn="ctr">
            <a:noFill/>
            <a:miter lim="800000"/>
            <a:headEnd/>
            <a:tailEnd/>
          </a:ln>
        </p:spPr>
        <p:txBody>
          <a:bodyPr wrap="square" lIns="0" tIns="0" rIns="0" bIns="0">
            <a:spAutoFit/>
          </a:bodyPr>
          <a:lstStyle/>
          <a:p>
            <a:pPr>
              <a:lnSpc>
                <a:spcPct val="80000"/>
              </a:lnSpc>
              <a:spcBef>
                <a:spcPct val="75000"/>
              </a:spcBef>
              <a:buClr>
                <a:srgbClr val="F0AB00"/>
              </a:buClr>
              <a:buSzPct val="80000"/>
              <a:buFont typeface="Wingdings" pitchFamily="2" charset="2"/>
              <a:buNone/>
            </a:pPr>
            <a:r>
              <a:rPr lang="en-US" sz="1800" b="1">
                <a:solidFill>
                  <a:srgbClr val="000000"/>
                </a:solidFill>
              </a:rPr>
              <a:t>2</a:t>
            </a:r>
          </a:p>
        </p:txBody>
      </p:sp>
      <p:sp>
        <p:nvSpPr>
          <p:cNvPr id="12" name="Oval 12"/>
          <p:cNvSpPr>
            <a:spLocks noChangeArrowheads="1"/>
          </p:cNvSpPr>
          <p:nvPr/>
        </p:nvSpPr>
        <p:spPr bwMode="gray">
          <a:xfrm>
            <a:off x="55563" y="5126721"/>
            <a:ext cx="796461" cy="297889"/>
          </a:xfrm>
          <a:prstGeom prst="ellipse">
            <a:avLst/>
          </a:prstGeom>
          <a:solidFill>
            <a:schemeClr val="bg2"/>
          </a:solidFill>
          <a:ln w="12700" algn="ctr">
            <a:solidFill>
              <a:schemeClr val="tx1"/>
            </a:solidFill>
            <a:round/>
            <a:headEnd/>
            <a:tailEnd/>
          </a:ln>
        </p:spPr>
        <p:txBody>
          <a:bodyPr wrap="none" lIns="0" tIns="0" rIns="0" bIns="0" anchor="ctr"/>
          <a:lstStyle/>
          <a:p>
            <a:pPr>
              <a:lnSpc>
                <a:spcPct val="80000"/>
              </a:lnSpc>
              <a:spcBef>
                <a:spcPct val="75000"/>
              </a:spcBef>
              <a:buClr>
                <a:srgbClr val="F0AB00"/>
              </a:buClr>
              <a:buSzPct val="80000"/>
              <a:buFont typeface="Wingdings" pitchFamily="2" charset="2"/>
              <a:buChar char="n"/>
            </a:pPr>
            <a:endParaRPr lang="en-US">
              <a:solidFill>
                <a:srgbClr val="000000"/>
              </a:solidFill>
            </a:endParaRPr>
          </a:p>
        </p:txBody>
      </p:sp>
      <p:sp>
        <p:nvSpPr>
          <p:cNvPr id="13" name="Text Box 13"/>
          <p:cNvSpPr txBox="1">
            <a:spLocks noChangeArrowheads="1"/>
          </p:cNvSpPr>
          <p:nvPr/>
        </p:nvSpPr>
        <p:spPr bwMode="gray">
          <a:xfrm>
            <a:off x="428625" y="5190545"/>
            <a:ext cx="110812" cy="221599"/>
          </a:xfrm>
          <a:prstGeom prst="rect">
            <a:avLst/>
          </a:prstGeom>
          <a:noFill/>
          <a:ln w="12700" algn="ctr">
            <a:noFill/>
            <a:miter lim="800000"/>
            <a:headEnd/>
            <a:tailEnd/>
          </a:ln>
        </p:spPr>
        <p:txBody>
          <a:bodyPr wrap="square" lIns="0" tIns="0" rIns="0" bIns="0">
            <a:spAutoFit/>
          </a:bodyPr>
          <a:lstStyle/>
          <a:p>
            <a:pPr>
              <a:lnSpc>
                <a:spcPct val="80000"/>
              </a:lnSpc>
              <a:spcBef>
                <a:spcPct val="75000"/>
              </a:spcBef>
              <a:buClr>
                <a:srgbClr val="F0AB00"/>
              </a:buClr>
              <a:buSzPct val="80000"/>
              <a:buFont typeface="Wingdings" pitchFamily="2" charset="2"/>
              <a:buNone/>
            </a:pPr>
            <a:r>
              <a:rPr lang="en-US" sz="1800" b="1">
                <a:solidFill>
                  <a:srgbClr val="000000"/>
                </a:solidFill>
              </a:rPr>
              <a:t>3</a:t>
            </a:r>
          </a:p>
        </p:txBody>
      </p:sp>
      <p:sp>
        <p:nvSpPr>
          <p:cNvPr id="14" name="Oval 14"/>
          <p:cNvSpPr>
            <a:spLocks noChangeArrowheads="1"/>
          </p:cNvSpPr>
          <p:nvPr/>
        </p:nvSpPr>
        <p:spPr bwMode="gray">
          <a:xfrm>
            <a:off x="4730386" y="3879432"/>
            <a:ext cx="796461" cy="297889"/>
          </a:xfrm>
          <a:prstGeom prst="ellipse">
            <a:avLst/>
          </a:prstGeom>
          <a:solidFill>
            <a:schemeClr val="bg2"/>
          </a:solidFill>
          <a:ln w="12700" algn="ctr">
            <a:solidFill>
              <a:schemeClr val="tx1"/>
            </a:solidFill>
            <a:round/>
            <a:headEnd/>
            <a:tailEnd/>
          </a:ln>
        </p:spPr>
        <p:txBody>
          <a:bodyPr wrap="none" lIns="0" tIns="0" rIns="0" bIns="0" anchor="ctr"/>
          <a:lstStyle/>
          <a:p>
            <a:pPr>
              <a:lnSpc>
                <a:spcPct val="80000"/>
              </a:lnSpc>
              <a:spcBef>
                <a:spcPct val="75000"/>
              </a:spcBef>
              <a:buClr>
                <a:srgbClr val="F0AB00"/>
              </a:buClr>
              <a:buSzPct val="80000"/>
              <a:buFont typeface="Wingdings" pitchFamily="2" charset="2"/>
              <a:buChar char="n"/>
            </a:pPr>
            <a:endParaRPr lang="en-US">
              <a:solidFill>
                <a:srgbClr val="000000"/>
              </a:solidFill>
            </a:endParaRPr>
          </a:p>
        </p:txBody>
      </p:sp>
      <p:sp>
        <p:nvSpPr>
          <p:cNvPr id="15" name="Text Box 15"/>
          <p:cNvSpPr txBox="1">
            <a:spLocks noChangeArrowheads="1"/>
          </p:cNvSpPr>
          <p:nvPr/>
        </p:nvSpPr>
        <p:spPr bwMode="gray">
          <a:xfrm>
            <a:off x="5103448" y="3943256"/>
            <a:ext cx="110812" cy="221599"/>
          </a:xfrm>
          <a:prstGeom prst="rect">
            <a:avLst/>
          </a:prstGeom>
          <a:noFill/>
          <a:ln w="12700" algn="ctr">
            <a:noFill/>
            <a:miter lim="800000"/>
            <a:headEnd/>
            <a:tailEnd/>
          </a:ln>
        </p:spPr>
        <p:txBody>
          <a:bodyPr wrap="square" lIns="0" tIns="0" rIns="0" bIns="0">
            <a:spAutoFit/>
          </a:bodyPr>
          <a:lstStyle/>
          <a:p>
            <a:pPr>
              <a:lnSpc>
                <a:spcPct val="80000"/>
              </a:lnSpc>
              <a:spcBef>
                <a:spcPct val="75000"/>
              </a:spcBef>
              <a:buClr>
                <a:srgbClr val="F0AB00"/>
              </a:buClr>
              <a:buSzPct val="80000"/>
              <a:buFont typeface="Wingdings" pitchFamily="2" charset="2"/>
              <a:buNone/>
            </a:pPr>
            <a:r>
              <a:rPr lang="en-US" sz="1800" b="1">
                <a:solidFill>
                  <a:srgbClr val="000000"/>
                </a:solidFill>
              </a:rPr>
              <a:t>4</a:t>
            </a:r>
          </a:p>
        </p:txBody>
      </p:sp>
      <p:sp>
        <p:nvSpPr>
          <p:cNvPr id="16" name="Oval 16"/>
          <p:cNvSpPr>
            <a:spLocks noChangeArrowheads="1"/>
          </p:cNvSpPr>
          <p:nvPr/>
        </p:nvSpPr>
        <p:spPr bwMode="gray">
          <a:xfrm>
            <a:off x="5729288" y="5452034"/>
            <a:ext cx="796461" cy="297889"/>
          </a:xfrm>
          <a:prstGeom prst="ellipse">
            <a:avLst/>
          </a:prstGeom>
          <a:solidFill>
            <a:schemeClr val="bg2"/>
          </a:solidFill>
          <a:ln w="12700" algn="ctr">
            <a:solidFill>
              <a:schemeClr val="tx1"/>
            </a:solidFill>
            <a:round/>
            <a:headEnd/>
            <a:tailEnd/>
          </a:ln>
        </p:spPr>
        <p:txBody>
          <a:bodyPr wrap="none" lIns="0" tIns="0" rIns="0" bIns="0" anchor="ctr"/>
          <a:lstStyle/>
          <a:p>
            <a:pPr>
              <a:lnSpc>
                <a:spcPct val="80000"/>
              </a:lnSpc>
              <a:spcBef>
                <a:spcPct val="75000"/>
              </a:spcBef>
              <a:buClr>
                <a:srgbClr val="F0AB00"/>
              </a:buClr>
              <a:buSzPct val="80000"/>
              <a:buFont typeface="Wingdings" pitchFamily="2" charset="2"/>
              <a:buChar char="n"/>
            </a:pPr>
            <a:endParaRPr lang="en-US">
              <a:solidFill>
                <a:srgbClr val="000000"/>
              </a:solidFill>
            </a:endParaRPr>
          </a:p>
        </p:txBody>
      </p:sp>
      <p:sp>
        <p:nvSpPr>
          <p:cNvPr id="17" name="Text Box 17"/>
          <p:cNvSpPr txBox="1">
            <a:spLocks noChangeArrowheads="1"/>
          </p:cNvSpPr>
          <p:nvPr/>
        </p:nvSpPr>
        <p:spPr bwMode="gray">
          <a:xfrm>
            <a:off x="6102350" y="5515858"/>
            <a:ext cx="110812" cy="221599"/>
          </a:xfrm>
          <a:prstGeom prst="rect">
            <a:avLst/>
          </a:prstGeom>
          <a:noFill/>
          <a:ln w="12700" algn="ctr">
            <a:noFill/>
            <a:miter lim="800000"/>
            <a:headEnd/>
            <a:tailEnd/>
          </a:ln>
        </p:spPr>
        <p:txBody>
          <a:bodyPr wrap="square" lIns="0" tIns="0" rIns="0" bIns="0">
            <a:spAutoFit/>
          </a:bodyPr>
          <a:lstStyle/>
          <a:p>
            <a:pPr>
              <a:lnSpc>
                <a:spcPct val="80000"/>
              </a:lnSpc>
              <a:spcBef>
                <a:spcPct val="75000"/>
              </a:spcBef>
              <a:buClr>
                <a:srgbClr val="F0AB00"/>
              </a:buClr>
              <a:buSzPct val="80000"/>
              <a:buFont typeface="Wingdings" pitchFamily="2" charset="2"/>
              <a:buNone/>
            </a:pPr>
            <a:r>
              <a:rPr lang="en-US" sz="1800" b="1">
                <a:solidFill>
                  <a:srgbClr val="000000"/>
                </a:solidFill>
              </a:rPr>
              <a:t>7</a:t>
            </a:r>
          </a:p>
        </p:txBody>
      </p:sp>
      <p:sp>
        <p:nvSpPr>
          <p:cNvPr id="18" name="Oval 18"/>
          <p:cNvSpPr>
            <a:spLocks noChangeArrowheads="1"/>
          </p:cNvSpPr>
          <p:nvPr/>
        </p:nvSpPr>
        <p:spPr bwMode="gray">
          <a:xfrm>
            <a:off x="3313482" y="5745846"/>
            <a:ext cx="796462" cy="297889"/>
          </a:xfrm>
          <a:prstGeom prst="ellipse">
            <a:avLst/>
          </a:prstGeom>
          <a:solidFill>
            <a:schemeClr val="bg2"/>
          </a:solidFill>
          <a:ln w="12700" algn="ctr">
            <a:solidFill>
              <a:schemeClr val="tx1"/>
            </a:solidFill>
            <a:round/>
            <a:headEnd/>
            <a:tailEnd/>
          </a:ln>
        </p:spPr>
        <p:txBody>
          <a:bodyPr wrap="none" lIns="0" tIns="0" rIns="0" bIns="0" anchor="ctr"/>
          <a:lstStyle/>
          <a:p>
            <a:pPr>
              <a:lnSpc>
                <a:spcPct val="80000"/>
              </a:lnSpc>
              <a:spcBef>
                <a:spcPct val="75000"/>
              </a:spcBef>
              <a:buClr>
                <a:srgbClr val="F0AB00"/>
              </a:buClr>
              <a:buSzPct val="80000"/>
              <a:buFont typeface="Wingdings" pitchFamily="2" charset="2"/>
              <a:buChar char="n"/>
            </a:pPr>
            <a:endParaRPr lang="en-US">
              <a:solidFill>
                <a:srgbClr val="000000"/>
              </a:solidFill>
            </a:endParaRPr>
          </a:p>
        </p:txBody>
      </p:sp>
      <p:sp>
        <p:nvSpPr>
          <p:cNvPr id="19" name="Text Box 19"/>
          <p:cNvSpPr txBox="1">
            <a:spLocks noChangeArrowheads="1"/>
          </p:cNvSpPr>
          <p:nvPr/>
        </p:nvSpPr>
        <p:spPr bwMode="gray">
          <a:xfrm>
            <a:off x="3686544" y="5809670"/>
            <a:ext cx="110812" cy="221599"/>
          </a:xfrm>
          <a:prstGeom prst="rect">
            <a:avLst/>
          </a:prstGeom>
          <a:noFill/>
          <a:ln w="12700" algn="ctr">
            <a:noFill/>
            <a:miter lim="800000"/>
            <a:headEnd/>
            <a:tailEnd/>
          </a:ln>
        </p:spPr>
        <p:txBody>
          <a:bodyPr wrap="square" lIns="0" tIns="0" rIns="0" bIns="0">
            <a:spAutoFit/>
          </a:bodyPr>
          <a:lstStyle/>
          <a:p>
            <a:pPr>
              <a:lnSpc>
                <a:spcPct val="80000"/>
              </a:lnSpc>
              <a:spcBef>
                <a:spcPct val="75000"/>
              </a:spcBef>
              <a:buClr>
                <a:srgbClr val="F0AB00"/>
              </a:buClr>
              <a:buSzPct val="80000"/>
              <a:buFont typeface="Wingdings" pitchFamily="2" charset="2"/>
              <a:buNone/>
            </a:pPr>
            <a:r>
              <a:rPr lang="en-US" sz="1800" b="1">
                <a:solidFill>
                  <a:srgbClr val="000000"/>
                </a:solidFill>
              </a:rPr>
              <a:t>5</a:t>
            </a:r>
          </a:p>
        </p:txBody>
      </p:sp>
      <p:sp>
        <p:nvSpPr>
          <p:cNvPr id="20" name="Oval 20"/>
          <p:cNvSpPr>
            <a:spLocks noChangeArrowheads="1"/>
          </p:cNvSpPr>
          <p:nvPr/>
        </p:nvSpPr>
        <p:spPr bwMode="gray">
          <a:xfrm>
            <a:off x="5169269" y="6018896"/>
            <a:ext cx="796461" cy="297889"/>
          </a:xfrm>
          <a:prstGeom prst="ellipse">
            <a:avLst/>
          </a:prstGeom>
          <a:solidFill>
            <a:schemeClr val="bg2"/>
          </a:solidFill>
          <a:ln w="12700" algn="ctr">
            <a:solidFill>
              <a:schemeClr val="tx1"/>
            </a:solidFill>
            <a:round/>
            <a:headEnd/>
            <a:tailEnd/>
          </a:ln>
        </p:spPr>
        <p:txBody>
          <a:bodyPr wrap="none" lIns="0" tIns="0" rIns="0" bIns="0" anchor="ctr"/>
          <a:lstStyle/>
          <a:p>
            <a:pPr>
              <a:lnSpc>
                <a:spcPct val="80000"/>
              </a:lnSpc>
              <a:spcBef>
                <a:spcPct val="75000"/>
              </a:spcBef>
              <a:buClr>
                <a:srgbClr val="F0AB00"/>
              </a:buClr>
              <a:buSzPct val="80000"/>
              <a:buFont typeface="Wingdings" pitchFamily="2" charset="2"/>
              <a:buChar char="n"/>
            </a:pPr>
            <a:endParaRPr lang="en-US">
              <a:solidFill>
                <a:srgbClr val="000000"/>
              </a:solidFill>
            </a:endParaRPr>
          </a:p>
        </p:txBody>
      </p:sp>
      <p:sp>
        <p:nvSpPr>
          <p:cNvPr id="21" name="Text Box 21"/>
          <p:cNvSpPr txBox="1">
            <a:spLocks noChangeArrowheads="1"/>
          </p:cNvSpPr>
          <p:nvPr/>
        </p:nvSpPr>
        <p:spPr bwMode="gray">
          <a:xfrm>
            <a:off x="5542331" y="6082720"/>
            <a:ext cx="110812" cy="221599"/>
          </a:xfrm>
          <a:prstGeom prst="rect">
            <a:avLst/>
          </a:prstGeom>
          <a:noFill/>
          <a:ln w="12700" algn="ctr">
            <a:noFill/>
            <a:miter lim="800000"/>
            <a:headEnd/>
            <a:tailEnd/>
          </a:ln>
        </p:spPr>
        <p:txBody>
          <a:bodyPr wrap="square" lIns="0" tIns="0" rIns="0" bIns="0">
            <a:spAutoFit/>
          </a:bodyPr>
          <a:lstStyle/>
          <a:p>
            <a:pPr>
              <a:lnSpc>
                <a:spcPct val="80000"/>
              </a:lnSpc>
              <a:spcBef>
                <a:spcPct val="75000"/>
              </a:spcBef>
              <a:buClr>
                <a:srgbClr val="F0AB00"/>
              </a:buClr>
              <a:buSzPct val="80000"/>
              <a:buFont typeface="Wingdings" pitchFamily="2" charset="2"/>
              <a:buNone/>
            </a:pPr>
            <a:r>
              <a:rPr lang="en-US" sz="1800" b="1">
                <a:solidFill>
                  <a:srgbClr val="000000"/>
                </a:solidFill>
              </a:rPr>
              <a:t>6</a:t>
            </a:r>
          </a:p>
        </p:txBody>
      </p:sp>
      <p:pic>
        <p:nvPicPr>
          <p:cNvPr id="22" name="Picture 22"/>
          <p:cNvPicPr>
            <a:picLocks noChangeAspect="1" noChangeArrowheads="1"/>
          </p:cNvPicPr>
          <p:nvPr/>
        </p:nvPicPr>
        <p:blipFill>
          <a:blip r:embed="rId4"/>
          <a:srcRect/>
          <a:stretch>
            <a:fillRect/>
          </a:stretch>
        </p:blipFill>
        <p:spPr bwMode="gray">
          <a:xfrm>
            <a:off x="5878513" y="4878055"/>
            <a:ext cx="2721188" cy="583310"/>
          </a:xfrm>
          <a:prstGeom prst="rect">
            <a:avLst/>
          </a:prstGeom>
          <a:noFill/>
          <a:ln w="12700" algn="ctr">
            <a:noFill/>
            <a:miter lim="800000"/>
            <a:headEnd/>
            <a:tailEnd/>
          </a:ln>
        </p:spPr>
      </p:pic>
      <p:sp>
        <p:nvSpPr>
          <p:cNvPr id="23" name="Rectangle 23"/>
          <p:cNvSpPr>
            <a:spLocks noChangeArrowheads="1"/>
          </p:cNvSpPr>
          <p:nvPr/>
        </p:nvSpPr>
        <p:spPr bwMode="gray">
          <a:xfrm>
            <a:off x="350838" y="4859160"/>
            <a:ext cx="193921" cy="193975"/>
          </a:xfrm>
          <a:prstGeom prst="rect">
            <a:avLst/>
          </a:prstGeom>
          <a:noFill/>
          <a:ln w="25400" algn="ctr">
            <a:solidFill>
              <a:srgbClr val="993300"/>
            </a:solidFill>
            <a:miter lim="800000"/>
            <a:headEnd/>
            <a:tailEnd/>
          </a:ln>
        </p:spPr>
        <p:txBody>
          <a:bodyPr wrap="none" lIns="0" tIns="0" rIns="0" bIns="0" anchor="ctr"/>
          <a:lstStyle/>
          <a:p>
            <a:pPr>
              <a:lnSpc>
                <a:spcPct val="80000"/>
              </a:lnSpc>
              <a:spcBef>
                <a:spcPct val="75000"/>
              </a:spcBef>
              <a:buClr>
                <a:srgbClr val="F0AB00"/>
              </a:buClr>
              <a:buSzPct val="80000"/>
              <a:buFont typeface="Wingdings" pitchFamily="2" charset="2"/>
              <a:buChar char="n"/>
            </a:pPr>
            <a:endParaRPr lang="en-US">
              <a:solidFill>
                <a:srgbClr val="000000"/>
              </a:solidFill>
            </a:endParaRPr>
          </a:p>
        </p:txBody>
      </p:sp>
      <p:sp>
        <p:nvSpPr>
          <p:cNvPr id="24" name="Rectangle 24"/>
          <p:cNvSpPr>
            <a:spLocks noChangeArrowheads="1"/>
          </p:cNvSpPr>
          <p:nvPr/>
        </p:nvSpPr>
        <p:spPr bwMode="gray">
          <a:xfrm>
            <a:off x="4493848" y="3927470"/>
            <a:ext cx="232705" cy="148252"/>
          </a:xfrm>
          <a:prstGeom prst="rect">
            <a:avLst/>
          </a:prstGeom>
          <a:noFill/>
          <a:ln w="25400" algn="ctr">
            <a:solidFill>
              <a:srgbClr val="993300"/>
            </a:solidFill>
            <a:miter lim="800000"/>
            <a:headEnd/>
            <a:tailEnd/>
          </a:ln>
        </p:spPr>
        <p:txBody>
          <a:bodyPr wrap="none" lIns="0" tIns="0" rIns="0" bIns="0" anchor="ctr"/>
          <a:lstStyle/>
          <a:p>
            <a:pPr>
              <a:lnSpc>
                <a:spcPct val="80000"/>
              </a:lnSpc>
              <a:spcBef>
                <a:spcPct val="75000"/>
              </a:spcBef>
              <a:buClr>
                <a:srgbClr val="F0AB00"/>
              </a:buClr>
              <a:buSzPct val="80000"/>
              <a:buFont typeface="Wingdings" pitchFamily="2" charset="2"/>
              <a:buChar char="n"/>
            </a:pPr>
            <a:endParaRPr lang="en-US">
              <a:solidFill>
                <a:srgbClr val="000000"/>
              </a:solidFill>
            </a:endParaRPr>
          </a:p>
        </p:txBody>
      </p:sp>
      <p:sp>
        <p:nvSpPr>
          <p:cNvPr id="25" name="Rectangle 26"/>
          <p:cNvSpPr>
            <a:spLocks noChangeArrowheads="1"/>
          </p:cNvSpPr>
          <p:nvPr/>
        </p:nvSpPr>
        <p:spPr bwMode="gray">
          <a:xfrm>
            <a:off x="3075357" y="6098849"/>
            <a:ext cx="1350522" cy="290962"/>
          </a:xfrm>
          <a:prstGeom prst="rect">
            <a:avLst/>
          </a:prstGeom>
          <a:noFill/>
          <a:ln w="25400" algn="ctr">
            <a:solidFill>
              <a:srgbClr val="993300"/>
            </a:solidFill>
            <a:miter lim="800000"/>
            <a:headEnd/>
            <a:tailEnd/>
          </a:ln>
        </p:spPr>
        <p:txBody>
          <a:bodyPr wrap="none" lIns="0" tIns="0" rIns="0" bIns="0" anchor="ctr"/>
          <a:lstStyle/>
          <a:p>
            <a:pPr>
              <a:lnSpc>
                <a:spcPct val="80000"/>
              </a:lnSpc>
              <a:spcBef>
                <a:spcPct val="75000"/>
              </a:spcBef>
              <a:buClr>
                <a:srgbClr val="F0AB00"/>
              </a:buClr>
              <a:buSzPct val="80000"/>
              <a:buFont typeface="Wingdings" pitchFamily="2" charset="2"/>
              <a:buChar char="n"/>
            </a:pPr>
            <a:endParaRPr lang="en-US">
              <a:solidFill>
                <a:srgbClr val="000000"/>
              </a:solidFill>
            </a:endParaRPr>
          </a:p>
        </p:txBody>
      </p:sp>
      <p:sp>
        <p:nvSpPr>
          <p:cNvPr id="26" name="Rectangle 27"/>
          <p:cNvSpPr>
            <a:spLocks noChangeArrowheads="1"/>
          </p:cNvSpPr>
          <p:nvPr/>
        </p:nvSpPr>
        <p:spPr bwMode="gray">
          <a:xfrm>
            <a:off x="4694606" y="6024499"/>
            <a:ext cx="432167" cy="238312"/>
          </a:xfrm>
          <a:prstGeom prst="rect">
            <a:avLst/>
          </a:prstGeom>
          <a:noFill/>
          <a:ln w="25400" algn="ctr">
            <a:solidFill>
              <a:srgbClr val="993300"/>
            </a:solidFill>
            <a:miter lim="800000"/>
            <a:headEnd/>
            <a:tailEnd/>
          </a:ln>
        </p:spPr>
        <p:txBody>
          <a:bodyPr wrap="none" lIns="0" tIns="0" rIns="0" bIns="0" anchor="ctr"/>
          <a:lstStyle/>
          <a:p>
            <a:pPr>
              <a:lnSpc>
                <a:spcPct val="80000"/>
              </a:lnSpc>
              <a:spcBef>
                <a:spcPct val="75000"/>
              </a:spcBef>
              <a:buClr>
                <a:srgbClr val="F0AB00"/>
              </a:buClr>
              <a:buSzPct val="80000"/>
              <a:buFont typeface="Wingdings" pitchFamily="2" charset="2"/>
              <a:buChar char="n"/>
            </a:pPr>
            <a:endParaRPr lang="en-US">
              <a:solidFill>
                <a:srgbClr val="000000"/>
              </a:solidFill>
            </a:endParaRPr>
          </a:p>
        </p:txBody>
      </p:sp>
      <p:pic>
        <p:nvPicPr>
          <p:cNvPr id="359426" name="Picture 2"/>
          <p:cNvPicPr>
            <a:picLocks noChangeAspect="1" noChangeArrowheads="1"/>
          </p:cNvPicPr>
          <p:nvPr/>
        </p:nvPicPr>
        <p:blipFill>
          <a:blip r:embed="rId5"/>
          <a:srcRect/>
          <a:stretch>
            <a:fillRect/>
          </a:stretch>
        </p:blipFill>
        <p:spPr bwMode="auto">
          <a:xfrm>
            <a:off x="239251" y="1281721"/>
            <a:ext cx="4864198" cy="1989017"/>
          </a:xfrm>
          <a:prstGeom prst="rect">
            <a:avLst/>
          </a:prstGeom>
          <a:noFill/>
          <a:ln w="9525">
            <a:noFill/>
            <a:miter lim="800000"/>
            <a:headEnd/>
            <a:tailEnd/>
          </a:ln>
        </p:spPr>
      </p:pic>
      <p:sp>
        <p:nvSpPr>
          <p:cNvPr id="31" name="Rectangle 23"/>
          <p:cNvSpPr>
            <a:spLocks noChangeArrowheads="1"/>
          </p:cNvSpPr>
          <p:nvPr/>
        </p:nvSpPr>
        <p:spPr bwMode="gray">
          <a:xfrm>
            <a:off x="2943227" y="1957754"/>
            <a:ext cx="193921" cy="193975"/>
          </a:xfrm>
          <a:prstGeom prst="rect">
            <a:avLst/>
          </a:prstGeom>
          <a:noFill/>
          <a:ln w="25400" algn="ctr">
            <a:solidFill>
              <a:srgbClr val="993300"/>
            </a:solidFill>
            <a:miter lim="800000"/>
            <a:headEnd/>
            <a:tailEnd/>
          </a:ln>
        </p:spPr>
        <p:txBody>
          <a:bodyPr wrap="none" lIns="0" tIns="0" rIns="0" bIns="0" anchor="ctr"/>
          <a:lstStyle/>
          <a:p>
            <a:pPr>
              <a:lnSpc>
                <a:spcPct val="80000"/>
              </a:lnSpc>
              <a:spcBef>
                <a:spcPct val="75000"/>
              </a:spcBef>
              <a:buClr>
                <a:srgbClr val="F0AB00"/>
              </a:buClr>
              <a:buSzPct val="80000"/>
              <a:buFont typeface="Wingdings" pitchFamily="2" charset="2"/>
              <a:buChar char="n"/>
            </a:pPr>
            <a:endParaRPr lang="en-US">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Query Performance – identify the queries with high database runtimes</a:t>
            </a:r>
            <a:endParaRPr lang="en-US" dirty="0" smtClean="0"/>
          </a:p>
        </p:txBody>
      </p:sp>
      <p:sp>
        <p:nvSpPr>
          <p:cNvPr id="5" name="Text Box 3"/>
          <p:cNvSpPr txBox="1">
            <a:spLocks noChangeArrowheads="1"/>
          </p:cNvSpPr>
          <p:nvPr/>
        </p:nvSpPr>
        <p:spPr bwMode="gray">
          <a:xfrm>
            <a:off x="4802188" y="1498600"/>
            <a:ext cx="4017962" cy="2396041"/>
          </a:xfrm>
          <a:prstGeom prst="rect">
            <a:avLst/>
          </a:prstGeom>
          <a:noFill/>
          <a:ln w="12700" algn="ctr">
            <a:noFill/>
            <a:miter lim="800000"/>
            <a:headEnd/>
            <a:tailEnd/>
          </a:ln>
        </p:spPr>
        <p:txBody>
          <a:bodyPr lIns="0" tIns="0" rIns="0" bIns="0">
            <a:spAutoFit/>
          </a:bodyPr>
          <a:lstStyle/>
          <a:p>
            <a:pPr>
              <a:lnSpc>
                <a:spcPct val="80000"/>
              </a:lnSpc>
              <a:spcBef>
                <a:spcPct val="75000"/>
              </a:spcBef>
              <a:buClr>
                <a:srgbClr val="F0AB00"/>
              </a:buClr>
              <a:buSzPct val="80000"/>
              <a:buFont typeface="Wingdings" pitchFamily="2" charset="2"/>
              <a:buChar char="n"/>
            </a:pPr>
            <a:r>
              <a:rPr lang="en-US" dirty="0">
                <a:solidFill>
                  <a:srgbClr val="000000"/>
                </a:solidFill>
              </a:rPr>
              <a:t> open transaction </a:t>
            </a:r>
            <a:r>
              <a:rPr lang="en-US" b="1" dirty="0" smtClean="0">
                <a:solidFill>
                  <a:srgbClr val="000000"/>
                </a:solidFill>
              </a:rPr>
              <a:t>SE16</a:t>
            </a:r>
            <a:r>
              <a:rPr lang="en-US" dirty="0" smtClean="0">
                <a:solidFill>
                  <a:srgbClr val="000000"/>
                </a:solidFill>
              </a:rPr>
              <a:t> </a:t>
            </a:r>
            <a:r>
              <a:rPr lang="en-US" dirty="0">
                <a:solidFill>
                  <a:srgbClr val="000000"/>
                </a:solidFill>
              </a:rPr>
              <a:t>and choose  </a:t>
            </a:r>
            <a:r>
              <a:rPr lang="en-US" b="1" dirty="0">
                <a:solidFill>
                  <a:srgbClr val="000000"/>
                </a:solidFill>
              </a:rPr>
              <a:t>RSDDSTAT_DM</a:t>
            </a:r>
            <a:r>
              <a:rPr lang="en-US" dirty="0">
                <a:solidFill>
                  <a:srgbClr val="000000"/>
                </a:solidFill>
              </a:rPr>
              <a:t> as the table name </a:t>
            </a:r>
          </a:p>
          <a:p>
            <a:pPr>
              <a:lnSpc>
                <a:spcPct val="80000"/>
              </a:lnSpc>
              <a:spcBef>
                <a:spcPct val="75000"/>
              </a:spcBef>
              <a:buClr>
                <a:srgbClr val="F0AB00"/>
              </a:buClr>
              <a:buSzPct val="80000"/>
              <a:buFont typeface="Wingdings" pitchFamily="2" charset="2"/>
              <a:buChar char="n"/>
            </a:pPr>
            <a:r>
              <a:rPr lang="en-US" dirty="0">
                <a:solidFill>
                  <a:srgbClr val="000000"/>
                </a:solidFill>
              </a:rPr>
              <a:t> press the table content button or F7</a:t>
            </a:r>
          </a:p>
          <a:p>
            <a:pPr>
              <a:lnSpc>
                <a:spcPct val="80000"/>
              </a:lnSpc>
              <a:spcBef>
                <a:spcPct val="75000"/>
              </a:spcBef>
              <a:buClr>
                <a:srgbClr val="F0AB00"/>
              </a:buClr>
              <a:buSzPct val="80000"/>
              <a:buFont typeface="Wingdings" pitchFamily="2" charset="2"/>
              <a:buChar char="n"/>
            </a:pPr>
            <a:r>
              <a:rPr lang="en-US" dirty="0">
                <a:solidFill>
                  <a:srgbClr val="000000"/>
                </a:solidFill>
              </a:rPr>
              <a:t> maintain the fields: width of output list – set 1024 and clear the field maximum No. of Hits </a:t>
            </a:r>
          </a:p>
          <a:p>
            <a:pPr>
              <a:lnSpc>
                <a:spcPct val="80000"/>
              </a:lnSpc>
              <a:spcBef>
                <a:spcPct val="75000"/>
              </a:spcBef>
              <a:buClr>
                <a:srgbClr val="F0AB00"/>
              </a:buClr>
              <a:buSzPct val="80000"/>
              <a:buFont typeface="Wingdings" pitchFamily="2" charset="2"/>
              <a:buChar char="n"/>
            </a:pPr>
            <a:r>
              <a:rPr lang="en-US" dirty="0">
                <a:solidFill>
                  <a:srgbClr val="000000"/>
                </a:solidFill>
              </a:rPr>
              <a:t> press the multiple selection field in the </a:t>
            </a:r>
            <a:r>
              <a:rPr lang="en-US" dirty="0" err="1">
                <a:solidFill>
                  <a:srgbClr val="000000"/>
                </a:solidFill>
              </a:rPr>
              <a:t>starttime</a:t>
            </a:r>
            <a:r>
              <a:rPr lang="en-US" dirty="0">
                <a:solidFill>
                  <a:srgbClr val="000000"/>
                </a:solidFill>
              </a:rPr>
              <a:t> and maintain it</a:t>
            </a:r>
          </a:p>
        </p:txBody>
      </p:sp>
      <p:pic>
        <p:nvPicPr>
          <p:cNvPr id="6" name="Picture 4"/>
          <p:cNvPicPr>
            <a:picLocks noChangeAspect="1" noChangeArrowheads="1"/>
          </p:cNvPicPr>
          <p:nvPr/>
        </p:nvPicPr>
        <p:blipFill>
          <a:blip r:embed="rId2"/>
          <a:srcRect/>
          <a:stretch>
            <a:fillRect/>
          </a:stretch>
        </p:blipFill>
        <p:spPr bwMode="gray">
          <a:xfrm>
            <a:off x="247650" y="1296988"/>
            <a:ext cx="4306888" cy="1524000"/>
          </a:xfrm>
          <a:prstGeom prst="rect">
            <a:avLst/>
          </a:prstGeom>
          <a:noFill/>
          <a:ln w="12700" algn="ctr">
            <a:noFill/>
            <a:miter lim="800000"/>
            <a:headEnd/>
            <a:tailEnd/>
          </a:ln>
        </p:spPr>
      </p:pic>
      <p:pic>
        <p:nvPicPr>
          <p:cNvPr id="7" name="Picture 5"/>
          <p:cNvPicPr>
            <a:picLocks noChangeAspect="1" noChangeArrowheads="1"/>
          </p:cNvPicPr>
          <p:nvPr/>
        </p:nvPicPr>
        <p:blipFill>
          <a:blip r:embed="rId3"/>
          <a:srcRect/>
          <a:stretch>
            <a:fillRect/>
          </a:stretch>
        </p:blipFill>
        <p:spPr bwMode="gray">
          <a:xfrm>
            <a:off x="264136" y="2699362"/>
            <a:ext cx="2992437" cy="3852862"/>
          </a:xfrm>
          <a:prstGeom prst="rect">
            <a:avLst/>
          </a:prstGeom>
          <a:noFill/>
          <a:ln w="12700" algn="ctr">
            <a:noFill/>
            <a:miter lim="800000"/>
            <a:headEnd/>
            <a:tailEnd/>
          </a:ln>
        </p:spPr>
      </p:pic>
      <p:sp>
        <p:nvSpPr>
          <p:cNvPr id="8" name="Line 6"/>
          <p:cNvSpPr>
            <a:spLocks noChangeShapeType="1"/>
          </p:cNvSpPr>
          <p:nvPr/>
        </p:nvSpPr>
        <p:spPr bwMode="gray">
          <a:xfrm flipV="1">
            <a:off x="3325813" y="3708400"/>
            <a:ext cx="1673225" cy="2239963"/>
          </a:xfrm>
          <a:prstGeom prst="line">
            <a:avLst/>
          </a:prstGeom>
          <a:noFill/>
          <a:ln w="12700">
            <a:solidFill>
              <a:schemeClr val="tx1"/>
            </a:solidFill>
            <a:round/>
            <a:headEnd/>
            <a:tailEnd type="triangle" w="med" len="med"/>
          </a:ln>
        </p:spPr>
        <p:txBody>
          <a:bodyPr lIns="0" tIns="0" rIns="0" bIns="0"/>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Query Performance – maintain selection view of table RSDDSTAT_DM </a:t>
            </a:r>
            <a:endParaRPr lang="en-US" dirty="0" smtClean="0"/>
          </a:p>
        </p:txBody>
      </p:sp>
      <p:pic>
        <p:nvPicPr>
          <p:cNvPr id="3" name="Picture 2"/>
          <p:cNvPicPr>
            <a:picLocks noChangeAspect="1" noChangeArrowheads="1"/>
          </p:cNvPicPr>
          <p:nvPr/>
        </p:nvPicPr>
        <p:blipFill>
          <a:blip r:embed="rId2"/>
          <a:srcRect/>
          <a:stretch>
            <a:fillRect/>
          </a:stretch>
        </p:blipFill>
        <p:spPr bwMode="gray">
          <a:xfrm>
            <a:off x="381000" y="1309688"/>
            <a:ext cx="4287838" cy="4895850"/>
          </a:xfrm>
          <a:prstGeom prst="rect">
            <a:avLst/>
          </a:prstGeom>
          <a:noFill/>
          <a:ln w="12700" algn="ctr">
            <a:noFill/>
            <a:miter lim="800000"/>
            <a:headEnd/>
            <a:tailEnd/>
          </a:ln>
        </p:spPr>
      </p:pic>
      <p:sp>
        <p:nvSpPr>
          <p:cNvPr id="4" name="Text Box 3"/>
          <p:cNvSpPr txBox="1">
            <a:spLocks noChangeArrowheads="1"/>
          </p:cNvSpPr>
          <p:nvPr/>
        </p:nvSpPr>
        <p:spPr bwMode="gray">
          <a:xfrm>
            <a:off x="4973638" y="1439863"/>
            <a:ext cx="3787775" cy="1980542"/>
          </a:xfrm>
          <a:prstGeom prst="rect">
            <a:avLst/>
          </a:prstGeom>
          <a:noFill/>
          <a:ln w="12700" algn="ctr">
            <a:noFill/>
            <a:miter lim="800000"/>
            <a:headEnd/>
            <a:tailEnd/>
          </a:ln>
        </p:spPr>
        <p:txBody>
          <a:bodyPr lIns="0" tIns="0" rIns="0" bIns="0">
            <a:spAutoFit/>
          </a:bodyPr>
          <a:lstStyle/>
          <a:p>
            <a:pPr>
              <a:lnSpc>
                <a:spcPct val="80000"/>
              </a:lnSpc>
              <a:spcBef>
                <a:spcPct val="75000"/>
              </a:spcBef>
              <a:buClr>
                <a:srgbClr val="F0AB00"/>
              </a:buClr>
              <a:buSzPct val="80000"/>
              <a:buFont typeface="Wingdings" pitchFamily="2" charset="2"/>
              <a:buChar char="n"/>
            </a:pPr>
            <a:r>
              <a:rPr lang="en-US" dirty="0">
                <a:solidFill>
                  <a:srgbClr val="000000"/>
                </a:solidFill>
              </a:rPr>
              <a:t> choose the left button in the ‘select single values’ tab -&gt; use the selection ‘option greater than or equal’ and execute</a:t>
            </a:r>
          </a:p>
          <a:p>
            <a:pPr>
              <a:lnSpc>
                <a:spcPct val="80000"/>
              </a:lnSpc>
              <a:spcBef>
                <a:spcPct val="75000"/>
              </a:spcBef>
              <a:buClr>
                <a:srgbClr val="F0AB00"/>
              </a:buClr>
              <a:buSzPct val="80000"/>
              <a:buFont typeface="Wingdings" pitchFamily="2" charset="2"/>
              <a:buChar char="n"/>
            </a:pPr>
            <a:r>
              <a:rPr lang="en-US" dirty="0">
                <a:solidFill>
                  <a:srgbClr val="000000"/>
                </a:solidFill>
              </a:rPr>
              <a:t>  maintain the STARTTIME -&gt; for the last 6 month –&gt; YYYYMMDDHHMMSS -&gt; e.g. </a:t>
            </a:r>
            <a:r>
              <a:rPr lang="en-US" dirty="0" smtClean="0">
                <a:solidFill>
                  <a:srgbClr val="000000"/>
                </a:solidFill>
              </a:rPr>
              <a:t>20120101000000 </a:t>
            </a:r>
            <a:r>
              <a:rPr lang="en-US" dirty="0">
                <a:solidFill>
                  <a:srgbClr val="000000"/>
                </a:solidFill>
              </a:rPr>
              <a:t>and execute </a:t>
            </a:r>
          </a:p>
        </p:txBody>
      </p:sp>
      <p:pic>
        <p:nvPicPr>
          <p:cNvPr id="5" name="Picture 4"/>
          <p:cNvPicPr>
            <a:picLocks noChangeAspect="1" noChangeArrowheads="1"/>
          </p:cNvPicPr>
          <p:nvPr/>
        </p:nvPicPr>
        <p:blipFill>
          <a:blip r:embed="rId3"/>
          <a:srcRect/>
          <a:stretch>
            <a:fillRect/>
          </a:stretch>
        </p:blipFill>
        <p:spPr bwMode="gray">
          <a:xfrm>
            <a:off x="1981200" y="3686175"/>
            <a:ext cx="3641725" cy="2549525"/>
          </a:xfrm>
          <a:prstGeom prst="rect">
            <a:avLst/>
          </a:prstGeom>
          <a:noFill/>
          <a:ln w="12700" algn="ctr">
            <a:noFill/>
            <a:miter lim="800000"/>
            <a:headEnd/>
            <a:tailEnd/>
          </a:ln>
        </p:spPr>
      </p:pic>
      <p:sp>
        <p:nvSpPr>
          <p:cNvPr id="6" name="Oval 5"/>
          <p:cNvSpPr>
            <a:spLocks noChangeArrowheads="1"/>
          </p:cNvSpPr>
          <p:nvPr/>
        </p:nvSpPr>
        <p:spPr bwMode="gray">
          <a:xfrm>
            <a:off x="1008063" y="3830638"/>
            <a:ext cx="912812" cy="341312"/>
          </a:xfrm>
          <a:prstGeom prst="ellipse">
            <a:avLst/>
          </a:prstGeom>
          <a:solidFill>
            <a:schemeClr val="bg2"/>
          </a:solidFill>
          <a:ln w="12700" algn="ctr">
            <a:solidFill>
              <a:schemeClr val="tx1"/>
            </a:solidFill>
            <a:round/>
            <a:headEnd/>
            <a:tailEnd/>
          </a:ln>
        </p:spPr>
        <p:txBody>
          <a:bodyPr wrap="none" lIns="0" tIns="0" rIns="0" bIns="0" anchor="ctr"/>
          <a:lstStyle/>
          <a:p>
            <a:pPr>
              <a:lnSpc>
                <a:spcPct val="80000"/>
              </a:lnSpc>
              <a:spcBef>
                <a:spcPct val="75000"/>
              </a:spcBef>
              <a:buClr>
                <a:srgbClr val="F0AB00"/>
              </a:buClr>
              <a:buSzPct val="80000"/>
              <a:buFont typeface="Wingdings" pitchFamily="2" charset="2"/>
              <a:buChar char="n"/>
            </a:pPr>
            <a:endParaRPr lang="en-US">
              <a:solidFill>
                <a:srgbClr val="000000"/>
              </a:solidFill>
            </a:endParaRPr>
          </a:p>
        </p:txBody>
      </p:sp>
      <p:sp>
        <p:nvSpPr>
          <p:cNvPr id="7" name="Text Box 6"/>
          <p:cNvSpPr txBox="1">
            <a:spLocks noChangeArrowheads="1"/>
          </p:cNvSpPr>
          <p:nvPr/>
        </p:nvSpPr>
        <p:spPr bwMode="gray">
          <a:xfrm>
            <a:off x="1381125" y="3910013"/>
            <a:ext cx="127000" cy="219075"/>
          </a:xfrm>
          <a:prstGeom prst="rect">
            <a:avLst/>
          </a:prstGeom>
          <a:noFill/>
          <a:ln w="12700" algn="ctr">
            <a:noFill/>
            <a:miter lim="800000"/>
            <a:headEnd/>
            <a:tailEnd/>
          </a:ln>
        </p:spPr>
        <p:txBody>
          <a:bodyPr wrap="none" lIns="0" tIns="0" rIns="0" bIns="0">
            <a:spAutoFit/>
          </a:bodyPr>
          <a:lstStyle/>
          <a:p>
            <a:pPr>
              <a:lnSpc>
                <a:spcPct val="80000"/>
              </a:lnSpc>
              <a:spcBef>
                <a:spcPct val="75000"/>
              </a:spcBef>
              <a:buClr>
                <a:srgbClr val="F0AB00"/>
              </a:buClr>
              <a:buSzPct val="80000"/>
              <a:buFont typeface="Wingdings" pitchFamily="2" charset="2"/>
              <a:buNone/>
            </a:pPr>
            <a:r>
              <a:rPr lang="en-US" sz="1800" b="1">
                <a:solidFill>
                  <a:srgbClr val="000000"/>
                </a:solidFill>
              </a:rPr>
              <a:t>2</a:t>
            </a:r>
          </a:p>
        </p:txBody>
      </p:sp>
      <p:sp>
        <p:nvSpPr>
          <p:cNvPr id="8" name="Oval 7"/>
          <p:cNvSpPr>
            <a:spLocks noChangeArrowheads="1"/>
          </p:cNvSpPr>
          <p:nvPr/>
        </p:nvSpPr>
        <p:spPr bwMode="gray">
          <a:xfrm>
            <a:off x="1603375" y="1955800"/>
            <a:ext cx="912813" cy="341313"/>
          </a:xfrm>
          <a:prstGeom prst="ellipse">
            <a:avLst/>
          </a:prstGeom>
          <a:solidFill>
            <a:schemeClr val="bg2"/>
          </a:solidFill>
          <a:ln w="12700" algn="ctr">
            <a:solidFill>
              <a:schemeClr val="tx1"/>
            </a:solidFill>
            <a:round/>
            <a:headEnd/>
            <a:tailEnd/>
          </a:ln>
        </p:spPr>
        <p:txBody>
          <a:bodyPr wrap="none" lIns="0" tIns="0" rIns="0" bIns="0" anchor="ctr"/>
          <a:lstStyle/>
          <a:p>
            <a:pPr>
              <a:lnSpc>
                <a:spcPct val="80000"/>
              </a:lnSpc>
              <a:spcBef>
                <a:spcPct val="75000"/>
              </a:spcBef>
              <a:buClr>
                <a:srgbClr val="F0AB00"/>
              </a:buClr>
              <a:buSzPct val="80000"/>
              <a:buFont typeface="Wingdings" pitchFamily="2" charset="2"/>
              <a:buChar char="n"/>
            </a:pPr>
            <a:endParaRPr lang="en-US">
              <a:solidFill>
                <a:srgbClr val="000000"/>
              </a:solidFill>
            </a:endParaRPr>
          </a:p>
        </p:txBody>
      </p:sp>
      <p:sp>
        <p:nvSpPr>
          <p:cNvPr id="9" name="Text Box 8"/>
          <p:cNvSpPr txBox="1">
            <a:spLocks noChangeArrowheads="1"/>
          </p:cNvSpPr>
          <p:nvPr/>
        </p:nvSpPr>
        <p:spPr bwMode="gray">
          <a:xfrm>
            <a:off x="1976438" y="2035175"/>
            <a:ext cx="127000" cy="219075"/>
          </a:xfrm>
          <a:prstGeom prst="rect">
            <a:avLst/>
          </a:prstGeom>
          <a:noFill/>
          <a:ln w="12700" algn="ctr">
            <a:noFill/>
            <a:miter lim="800000"/>
            <a:headEnd/>
            <a:tailEnd/>
          </a:ln>
        </p:spPr>
        <p:txBody>
          <a:bodyPr wrap="none" lIns="0" tIns="0" rIns="0" bIns="0">
            <a:spAutoFit/>
          </a:bodyPr>
          <a:lstStyle/>
          <a:p>
            <a:pPr>
              <a:lnSpc>
                <a:spcPct val="80000"/>
              </a:lnSpc>
              <a:spcBef>
                <a:spcPct val="75000"/>
              </a:spcBef>
              <a:buClr>
                <a:srgbClr val="F0AB00"/>
              </a:buClr>
              <a:buSzPct val="80000"/>
              <a:buFont typeface="Wingdings" pitchFamily="2" charset="2"/>
              <a:buNone/>
            </a:pPr>
            <a:r>
              <a:rPr lang="en-US" sz="1800" b="1">
                <a:solidFill>
                  <a:srgbClr val="000000"/>
                </a:solidFill>
              </a:rPr>
              <a:t>1</a:t>
            </a:r>
          </a:p>
        </p:txBody>
      </p:sp>
      <p:sp>
        <p:nvSpPr>
          <p:cNvPr id="10" name="Oval 9"/>
          <p:cNvSpPr>
            <a:spLocks noChangeArrowheads="1"/>
          </p:cNvSpPr>
          <p:nvPr/>
        </p:nvSpPr>
        <p:spPr bwMode="gray">
          <a:xfrm>
            <a:off x="3287713" y="4356100"/>
            <a:ext cx="912812" cy="341313"/>
          </a:xfrm>
          <a:prstGeom prst="ellipse">
            <a:avLst/>
          </a:prstGeom>
          <a:solidFill>
            <a:schemeClr val="bg2"/>
          </a:solidFill>
          <a:ln w="12700" algn="ctr">
            <a:solidFill>
              <a:schemeClr val="tx1"/>
            </a:solidFill>
            <a:round/>
            <a:headEnd/>
            <a:tailEnd/>
          </a:ln>
        </p:spPr>
        <p:txBody>
          <a:bodyPr wrap="none" lIns="0" tIns="0" rIns="0" bIns="0" anchor="ctr"/>
          <a:lstStyle/>
          <a:p>
            <a:pPr>
              <a:lnSpc>
                <a:spcPct val="80000"/>
              </a:lnSpc>
              <a:spcBef>
                <a:spcPct val="75000"/>
              </a:spcBef>
              <a:buClr>
                <a:srgbClr val="F0AB00"/>
              </a:buClr>
              <a:buSzPct val="80000"/>
              <a:buFont typeface="Wingdings" pitchFamily="2" charset="2"/>
              <a:buChar char="n"/>
            </a:pPr>
            <a:endParaRPr lang="en-US">
              <a:solidFill>
                <a:srgbClr val="000000"/>
              </a:solidFill>
            </a:endParaRPr>
          </a:p>
        </p:txBody>
      </p:sp>
      <p:sp>
        <p:nvSpPr>
          <p:cNvPr id="11" name="Text Box 10"/>
          <p:cNvSpPr txBox="1">
            <a:spLocks noChangeArrowheads="1"/>
          </p:cNvSpPr>
          <p:nvPr/>
        </p:nvSpPr>
        <p:spPr bwMode="gray">
          <a:xfrm>
            <a:off x="3660775" y="4435475"/>
            <a:ext cx="127000" cy="219075"/>
          </a:xfrm>
          <a:prstGeom prst="rect">
            <a:avLst/>
          </a:prstGeom>
          <a:noFill/>
          <a:ln w="12700" algn="ctr">
            <a:noFill/>
            <a:miter lim="800000"/>
            <a:headEnd/>
            <a:tailEnd/>
          </a:ln>
        </p:spPr>
        <p:txBody>
          <a:bodyPr wrap="none" lIns="0" tIns="0" rIns="0" bIns="0">
            <a:spAutoFit/>
          </a:bodyPr>
          <a:lstStyle/>
          <a:p>
            <a:pPr>
              <a:lnSpc>
                <a:spcPct val="80000"/>
              </a:lnSpc>
              <a:spcBef>
                <a:spcPct val="75000"/>
              </a:spcBef>
              <a:buClr>
                <a:srgbClr val="F0AB00"/>
              </a:buClr>
              <a:buSzPct val="80000"/>
              <a:buFont typeface="Wingdings" pitchFamily="2" charset="2"/>
              <a:buNone/>
            </a:pPr>
            <a:r>
              <a:rPr lang="en-US" sz="1800" b="1">
                <a:solidFill>
                  <a:srgbClr val="000000"/>
                </a:solidFill>
              </a:rPr>
              <a:t>4</a:t>
            </a:r>
          </a:p>
        </p:txBody>
      </p:sp>
      <p:sp>
        <p:nvSpPr>
          <p:cNvPr id="12" name="Oval 11"/>
          <p:cNvSpPr>
            <a:spLocks noChangeArrowheads="1"/>
          </p:cNvSpPr>
          <p:nvPr/>
        </p:nvSpPr>
        <p:spPr bwMode="gray">
          <a:xfrm>
            <a:off x="1793875" y="6265863"/>
            <a:ext cx="912813" cy="341312"/>
          </a:xfrm>
          <a:prstGeom prst="ellipse">
            <a:avLst/>
          </a:prstGeom>
          <a:solidFill>
            <a:schemeClr val="bg2"/>
          </a:solidFill>
          <a:ln w="12700" algn="ctr">
            <a:solidFill>
              <a:schemeClr val="tx1"/>
            </a:solidFill>
            <a:round/>
            <a:headEnd/>
            <a:tailEnd/>
          </a:ln>
        </p:spPr>
        <p:txBody>
          <a:bodyPr wrap="none" lIns="0" tIns="0" rIns="0" bIns="0" anchor="ctr"/>
          <a:lstStyle/>
          <a:p>
            <a:pPr>
              <a:lnSpc>
                <a:spcPct val="80000"/>
              </a:lnSpc>
              <a:spcBef>
                <a:spcPct val="75000"/>
              </a:spcBef>
              <a:buClr>
                <a:srgbClr val="F0AB00"/>
              </a:buClr>
              <a:buSzPct val="80000"/>
              <a:buFont typeface="Wingdings" pitchFamily="2" charset="2"/>
              <a:buChar char="n"/>
            </a:pPr>
            <a:endParaRPr lang="en-US">
              <a:solidFill>
                <a:srgbClr val="000000"/>
              </a:solidFill>
            </a:endParaRPr>
          </a:p>
        </p:txBody>
      </p:sp>
      <p:sp>
        <p:nvSpPr>
          <p:cNvPr id="13" name="Text Box 12"/>
          <p:cNvSpPr txBox="1">
            <a:spLocks noChangeArrowheads="1"/>
          </p:cNvSpPr>
          <p:nvPr/>
        </p:nvSpPr>
        <p:spPr bwMode="gray">
          <a:xfrm>
            <a:off x="2166938" y="6345238"/>
            <a:ext cx="127000" cy="219075"/>
          </a:xfrm>
          <a:prstGeom prst="rect">
            <a:avLst/>
          </a:prstGeom>
          <a:noFill/>
          <a:ln w="12700" algn="ctr">
            <a:noFill/>
            <a:miter lim="800000"/>
            <a:headEnd/>
            <a:tailEnd/>
          </a:ln>
        </p:spPr>
        <p:txBody>
          <a:bodyPr wrap="none" lIns="0" tIns="0" rIns="0" bIns="0">
            <a:spAutoFit/>
          </a:bodyPr>
          <a:lstStyle/>
          <a:p>
            <a:pPr>
              <a:lnSpc>
                <a:spcPct val="80000"/>
              </a:lnSpc>
              <a:spcBef>
                <a:spcPct val="75000"/>
              </a:spcBef>
              <a:buClr>
                <a:srgbClr val="F0AB00"/>
              </a:buClr>
              <a:buSzPct val="80000"/>
              <a:buFont typeface="Wingdings" pitchFamily="2" charset="2"/>
              <a:buNone/>
            </a:pPr>
            <a:r>
              <a:rPr lang="en-US" sz="1800" b="1">
                <a:solidFill>
                  <a:srgbClr val="000000"/>
                </a:solidFill>
              </a:rPr>
              <a:t>5</a:t>
            </a:r>
          </a:p>
        </p:txBody>
      </p:sp>
      <p:sp>
        <p:nvSpPr>
          <p:cNvPr id="14" name="Oval 13"/>
          <p:cNvSpPr>
            <a:spLocks noChangeArrowheads="1"/>
          </p:cNvSpPr>
          <p:nvPr/>
        </p:nvSpPr>
        <p:spPr bwMode="gray">
          <a:xfrm>
            <a:off x="187325" y="6291263"/>
            <a:ext cx="912813" cy="341312"/>
          </a:xfrm>
          <a:prstGeom prst="ellipse">
            <a:avLst/>
          </a:prstGeom>
          <a:solidFill>
            <a:schemeClr val="bg2"/>
          </a:solidFill>
          <a:ln w="12700" algn="ctr">
            <a:solidFill>
              <a:schemeClr val="tx1"/>
            </a:solidFill>
            <a:round/>
            <a:headEnd/>
            <a:tailEnd/>
          </a:ln>
        </p:spPr>
        <p:txBody>
          <a:bodyPr wrap="none" lIns="0" tIns="0" rIns="0" bIns="0" anchor="ctr"/>
          <a:lstStyle/>
          <a:p>
            <a:pPr>
              <a:lnSpc>
                <a:spcPct val="80000"/>
              </a:lnSpc>
              <a:spcBef>
                <a:spcPct val="75000"/>
              </a:spcBef>
              <a:buClr>
                <a:srgbClr val="F0AB00"/>
              </a:buClr>
              <a:buSzPct val="80000"/>
              <a:buFont typeface="Wingdings" pitchFamily="2" charset="2"/>
              <a:buChar char="n"/>
            </a:pPr>
            <a:endParaRPr lang="en-US">
              <a:solidFill>
                <a:srgbClr val="000000"/>
              </a:solidFill>
            </a:endParaRPr>
          </a:p>
        </p:txBody>
      </p:sp>
      <p:sp>
        <p:nvSpPr>
          <p:cNvPr id="15" name="Text Box 14"/>
          <p:cNvSpPr txBox="1">
            <a:spLocks noChangeArrowheads="1"/>
          </p:cNvSpPr>
          <p:nvPr/>
        </p:nvSpPr>
        <p:spPr bwMode="gray">
          <a:xfrm>
            <a:off x="560388" y="6370638"/>
            <a:ext cx="127000" cy="219075"/>
          </a:xfrm>
          <a:prstGeom prst="rect">
            <a:avLst/>
          </a:prstGeom>
          <a:noFill/>
          <a:ln w="12700" algn="ctr">
            <a:noFill/>
            <a:miter lim="800000"/>
            <a:headEnd/>
            <a:tailEnd/>
          </a:ln>
        </p:spPr>
        <p:txBody>
          <a:bodyPr wrap="none" lIns="0" tIns="0" rIns="0" bIns="0">
            <a:spAutoFit/>
          </a:bodyPr>
          <a:lstStyle/>
          <a:p>
            <a:pPr>
              <a:lnSpc>
                <a:spcPct val="80000"/>
              </a:lnSpc>
              <a:spcBef>
                <a:spcPct val="75000"/>
              </a:spcBef>
              <a:buClr>
                <a:srgbClr val="F0AB00"/>
              </a:buClr>
              <a:buSzPct val="80000"/>
              <a:buFont typeface="Wingdings" pitchFamily="2" charset="2"/>
              <a:buNone/>
            </a:pPr>
            <a:r>
              <a:rPr lang="en-US" sz="1800" b="1">
                <a:solidFill>
                  <a:srgbClr val="000000"/>
                </a:solidFill>
              </a:rPr>
              <a:t>3</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Query Performance – maintain selection view of table RSDDSTAT_DM part II</a:t>
            </a:r>
            <a:endParaRPr lang="en-US" dirty="0" smtClean="0"/>
          </a:p>
        </p:txBody>
      </p:sp>
      <p:sp>
        <p:nvSpPr>
          <p:cNvPr id="3" name="Text Box 3"/>
          <p:cNvSpPr txBox="1">
            <a:spLocks noChangeArrowheads="1"/>
          </p:cNvSpPr>
          <p:nvPr/>
        </p:nvSpPr>
        <p:spPr bwMode="gray">
          <a:xfrm>
            <a:off x="384175" y="1337041"/>
            <a:ext cx="6459538" cy="195262"/>
          </a:xfrm>
          <a:prstGeom prst="rect">
            <a:avLst/>
          </a:prstGeom>
          <a:noFill/>
          <a:ln w="12700" algn="ctr">
            <a:noFill/>
            <a:miter lim="800000"/>
            <a:headEnd/>
            <a:tailEnd/>
          </a:ln>
        </p:spPr>
        <p:txBody>
          <a:bodyPr wrap="none" lIns="0" tIns="0" rIns="0" bIns="0">
            <a:spAutoFit/>
          </a:bodyPr>
          <a:lstStyle/>
          <a:p>
            <a:pPr>
              <a:lnSpc>
                <a:spcPct val="80000"/>
              </a:lnSpc>
              <a:spcBef>
                <a:spcPct val="75000"/>
              </a:spcBef>
              <a:buClr>
                <a:srgbClr val="F0AB00"/>
              </a:buClr>
              <a:buSzPct val="80000"/>
              <a:buFont typeface="Wingdings" pitchFamily="2" charset="2"/>
              <a:buChar char="n"/>
            </a:pPr>
            <a:r>
              <a:rPr lang="en-US" dirty="0">
                <a:solidFill>
                  <a:srgbClr val="000000"/>
                </a:solidFill>
              </a:rPr>
              <a:t> prepare the runtime in the same way –&gt; chose 20 seconds as default </a:t>
            </a:r>
          </a:p>
        </p:txBody>
      </p:sp>
      <p:pic>
        <p:nvPicPr>
          <p:cNvPr id="4" name="Picture 4"/>
          <p:cNvPicPr>
            <a:picLocks noChangeAspect="1" noChangeArrowheads="1"/>
          </p:cNvPicPr>
          <p:nvPr/>
        </p:nvPicPr>
        <p:blipFill>
          <a:blip r:embed="rId2"/>
          <a:srcRect/>
          <a:stretch>
            <a:fillRect/>
          </a:stretch>
        </p:blipFill>
        <p:spPr bwMode="gray">
          <a:xfrm>
            <a:off x="315913" y="1706807"/>
            <a:ext cx="6634162" cy="4729162"/>
          </a:xfrm>
          <a:prstGeom prst="rect">
            <a:avLst/>
          </a:prstGeom>
          <a:noFill/>
          <a:ln w="12700" algn="ctr">
            <a:noFill/>
            <a:miter lim="800000"/>
            <a:headEnd/>
            <a:tailEnd/>
          </a:ln>
        </p:spPr>
      </p:pic>
      <p:pic>
        <p:nvPicPr>
          <p:cNvPr id="5" name="Picture 5"/>
          <p:cNvPicPr>
            <a:picLocks noChangeAspect="1" noChangeArrowheads="1"/>
          </p:cNvPicPr>
          <p:nvPr/>
        </p:nvPicPr>
        <p:blipFill>
          <a:blip r:embed="rId3"/>
          <a:srcRect/>
          <a:stretch>
            <a:fillRect/>
          </a:stretch>
        </p:blipFill>
        <p:spPr bwMode="gray">
          <a:xfrm>
            <a:off x="4843463" y="4457944"/>
            <a:ext cx="3160712" cy="1733550"/>
          </a:xfrm>
          <a:prstGeom prst="rect">
            <a:avLst/>
          </a:prstGeom>
          <a:noFill/>
          <a:ln w="12700" algn="ctr">
            <a:noFill/>
            <a:miter lim="800000"/>
            <a:headEnd/>
            <a:tailEnd/>
          </a:ln>
        </p:spPr>
      </p:pic>
      <p:sp>
        <p:nvSpPr>
          <p:cNvPr id="6" name="Oval 6"/>
          <p:cNvSpPr>
            <a:spLocks noChangeArrowheads="1"/>
          </p:cNvSpPr>
          <p:nvPr/>
        </p:nvSpPr>
        <p:spPr bwMode="gray">
          <a:xfrm>
            <a:off x="2230438" y="3865807"/>
            <a:ext cx="912812" cy="341312"/>
          </a:xfrm>
          <a:prstGeom prst="ellipse">
            <a:avLst/>
          </a:prstGeom>
          <a:solidFill>
            <a:schemeClr val="bg2"/>
          </a:solidFill>
          <a:ln w="12700" algn="ctr">
            <a:solidFill>
              <a:schemeClr val="tx1"/>
            </a:solidFill>
            <a:round/>
            <a:headEnd/>
            <a:tailEnd/>
          </a:ln>
        </p:spPr>
        <p:txBody>
          <a:bodyPr wrap="none" lIns="0" tIns="0" rIns="0" bIns="0" anchor="ctr"/>
          <a:lstStyle/>
          <a:p>
            <a:pPr>
              <a:lnSpc>
                <a:spcPct val="80000"/>
              </a:lnSpc>
              <a:spcBef>
                <a:spcPct val="75000"/>
              </a:spcBef>
              <a:buClr>
                <a:srgbClr val="F0AB00"/>
              </a:buClr>
              <a:buSzPct val="80000"/>
              <a:buFont typeface="Wingdings" pitchFamily="2" charset="2"/>
              <a:buChar char="n"/>
            </a:pPr>
            <a:endParaRPr lang="en-US">
              <a:solidFill>
                <a:srgbClr val="000000"/>
              </a:solidFill>
            </a:endParaRPr>
          </a:p>
        </p:txBody>
      </p:sp>
      <p:sp>
        <p:nvSpPr>
          <p:cNvPr id="7" name="Text Box 7"/>
          <p:cNvSpPr txBox="1">
            <a:spLocks noChangeArrowheads="1"/>
          </p:cNvSpPr>
          <p:nvPr/>
        </p:nvSpPr>
        <p:spPr bwMode="gray">
          <a:xfrm>
            <a:off x="2587625" y="3945182"/>
            <a:ext cx="127000" cy="219075"/>
          </a:xfrm>
          <a:prstGeom prst="rect">
            <a:avLst/>
          </a:prstGeom>
          <a:noFill/>
          <a:ln w="12700" algn="ctr">
            <a:noFill/>
            <a:miter lim="800000"/>
            <a:headEnd/>
            <a:tailEnd/>
          </a:ln>
        </p:spPr>
        <p:txBody>
          <a:bodyPr wrap="none" lIns="0" tIns="0" rIns="0" bIns="0">
            <a:spAutoFit/>
          </a:bodyPr>
          <a:lstStyle/>
          <a:p>
            <a:pPr>
              <a:lnSpc>
                <a:spcPct val="80000"/>
              </a:lnSpc>
              <a:spcBef>
                <a:spcPct val="75000"/>
              </a:spcBef>
              <a:buClr>
                <a:srgbClr val="F0AB00"/>
              </a:buClr>
              <a:buSzPct val="80000"/>
              <a:buFont typeface="Wingdings" pitchFamily="2" charset="2"/>
              <a:buNone/>
            </a:pPr>
            <a:r>
              <a:rPr lang="en-US" sz="1800" b="1">
                <a:solidFill>
                  <a:srgbClr val="000000"/>
                </a:solidFill>
              </a:rPr>
              <a:t>1</a:t>
            </a:r>
          </a:p>
        </p:txBody>
      </p:sp>
      <p:sp>
        <p:nvSpPr>
          <p:cNvPr id="8" name="Oval 8"/>
          <p:cNvSpPr>
            <a:spLocks noChangeArrowheads="1"/>
          </p:cNvSpPr>
          <p:nvPr/>
        </p:nvSpPr>
        <p:spPr bwMode="gray">
          <a:xfrm>
            <a:off x="2435225" y="6180382"/>
            <a:ext cx="912813" cy="341312"/>
          </a:xfrm>
          <a:prstGeom prst="ellipse">
            <a:avLst/>
          </a:prstGeom>
          <a:solidFill>
            <a:schemeClr val="bg2"/>
          </a:solidFill>
          <a:ln w="12700" algn="ctr">
            <a:solidFill>
              <a:schemeClr val="tx1"/>
            </a:solidFill>
            <a:round/>
            <a:headEnd/>
            <a:tailEnd/>
          </a:ln>
        </p:spPr>
        <p:txBody>
          <a:bodyPr wrap="none" lIns="0" tIns="0" rIns="0" bIns="0" anchor="ctr"/>
          <a:lstStyle/>
          <a:p>
            <a:pPr>
              <a:lnSpc>
                <a:spcPct val="80000"/>
              </a:lnSpc>
              <a:spcBef>
                <a:spcPct val="75000"/>
              </a:spcBef>
              <a:buClr>
                <a:srgbClr val="F0AB00"/>
              </a:buClr>
              <a:buSzPct val="80000"/>
              <a:buFont typeface="Wingdings" pitchFamily="2" charset="2"/>
              <a:buChar char="n"/>
            </a:pPr>
            <a:endParaRPr lang="en-US">
              <a:solidFill>
                <a:srgbClr val="000000"/>
              </a:solidFill>
            </a:endParaRPr>
          </a:p>
        </p:txBody>
      </p:sp>
      <p:sp>
        <p:nvSpPr>
          <p:cNvPr id="9" name="Text Box 9"/>
          <p:cNvSpPr txBox="1">
            <a:spLocks noChangeArrowheads="1"/>
          </p:cNvSpPr>
          <p:nvPr/>
        </p:nvSpPr>
        <p:spPr bwMode="gray">
          <a:xfrm>
            <a:off x="2792413" y="6259757"/>
            <a:ext cx="127000" cy="219075"/>
          </a:xfrm>
          <a:prstGeom prst="rect">
            <a:avLst/>
          </a:prstGeom>
          <a:noFill/>
          <a:ln w="12700" algn="ctr">
            <a:noFill/>
            <a:miter lim="800000"/>
            <a:headEnd/>
            <a:tailEnd/>
          </a:ln>
        </p:spPr>
        <p:txBody>
          <a:bodyPr wrap="none" lIns="0" tIns="0" rIns="0" bIns="0">
            <a:spAutoFit/>
          </a:bodyPr>
          <a:lstStyle/>
          <a:p>
            <a:pPr>
              <a:lnSpc>
                <a:spcPct val="80000"/>
              </a:lnSpc>
              <a:spcBef>
                <a:spcPct val="75000"/>
              </a:spcBef>
              <a:buClr>
                <a:srgbClr val="F0AB00"/>
              </a:buClr>
              <a:buSzPct val="80000"/>
              <a:buFont typeface="Wingdings" pitchFamily="2" charset="2"/>
              <a:buNone/>
            </a:pPr>
            <a:r>
              <a:rPr lang="en-US" sz="1800" b="1">
                <a:solidFill>
                  <a:srgbClr val="000000"/>
                </a:solidFill>
              </a:rPr>
              <a:t>4</a:t>
            </a:r>
          </a:p>
        </p:txBody>
      </p:sp>
      <p:sp>
        <p:nvSpPr>
          <p:cNvPr id="10" name="Oval 10"/>
          <p:cNvSpPr>
            <a:spLocks noChangeArrowheads="1"/>
          </p:cNvSpPr>
          <p:nvPr/>
        </p:nvSpPr>
        <p:spPr bwMode="gray">
          <a:xfrm>
            <a:off x="3641725" y="3284782"/>
            <a:ext cx="912813" cy="341312"/>
          </a:xfrm>
          <a:prstGeom prst="ellipse">
            <a:avLst/>
          </a:prstGeom>
          <a:solidFill>
            <a:schemeClr val="bg2"/>
          </a:solidFill>
          <a:ln w="12700" algn="ctr">
            <a:solidFill>
              <a:schemeClr val="tx1"/>
            </a:solidFill>
            <a:round/>
            <a:headEnd/>
            <a:tailEnd/>
          </a:ln>
        </p:spPr>
        <p:txBody>
          <a:bodyPr wrap="none" lIns="0" tIns="0" rIns="0" bIns="0" anchor="ctr"/>
          <a:lstStyle/>
          <a:p>
            <a:pPr>
              <a:lnSpc>
                <a:spcPct val="80000"/>
              </a:lnSpc>
              <a:spcBef>
                <a:spcPct val="75000"/>
              </a:spcBef>
              <a:buClr>
                <a:srgbClr val="F0AB00"/>
              </a:buClr>
              <a:buSzPct val="80000"/>
              <a:buFont typeface="Wingdings" pitchFamily="2" charset="2"/>
              <a:buChar char="n"/>
            </a:pPr>
            <a:endParaRPr lang="en-US">
              <a:solidFill>
                <a:srgbClr val="000000"/>
              </a:solidFill>
            </a:endParaRPr>
          </a:p>
        </p:txBody>
      </p:sp>
      <p:sp>
        <p:nvSpPr>
          <p:cNvPr id="11" name="Text Box 11"/>
          <p:cNvSpPr txBox="1">
            <a:spLocks noChangeArrowheads="1"/>
          </p:cNvSpPr>
          <p:nvPr/>
        </p:nvSpPr>
        <p:spPr bwMode="gray">
          <a:xfrm>
            <a:off x="3998913" y="3364157"/>
            <a:ext cx="127000" cy="219075"/>
          </a:xfrm>
          <a:prstGeom prst="rect">
            <a:avLst/>
          </a:prstGeom>
          <a:noFill/>
          <a:ln w="12700" algn="ctr">
            <a:noFill/>
            <a:miter lim="800000"/>
            <a:headEnd/>
            <a:tailEnd/>
          </a:ln>
        </p:spPr>
        <p:txBody>
          <a:bodyPr wrap="none" lIns="0" tIns="0" rIns="0" bIns="0">
            <a:spAutoFit/>
          </a:bodyPr>
          <a:lstStyle/>
          <a:p>
            <a:pPr>
              <a:lnSpc>
                <a:spcPct val="80000"/>
              </a:lnSpc>
              <a:spcBef>
                <a:spcPct val="75000"/>
              </a:spcBef>
              <a:buClr>
                <a:srgbClr val="F0AB00"/>
              </a:buClr>
              <a:buSzPct val="80000"/>
              <a:buFont typeface="Wingdings" pitchFamily="2" charset="2"/>
              <a:buNone/>
            </a:pPr>
            <a:r>
              <a:rPr lang="en-US" sz="1800" b="1">
                <a:solidFill>
                  <a:srgbClr val="000000"/>
                </a:solidFill>
              </a:rPr>
              <a:t>2</a:t>
            </a:r>
          </a:p>
        </p:txBody>
      </p:sp>
      <p:sp>
        <p:nvSpPr>
          <p:cNvPr id="12" name="Oval 12"/>
          <p:cNvSpPr>
            <a:spLocks noChangeArrowheads="1"/>
          </p:cNvSpPr>
          <p:nvPr/>
        </p:nvSpPr>
        <p:spPr bwMode="gray">
          <a:xfrm>
            <a:off x="5434013" y="5146919"/>
            <a:ext cx="912812" cy="341313"/>
          </a:xfrm>
          <a:prstGeom prst="ellipse">
            <a:avLst/>
          </a:prstGeom>
          <a:solidFill>
            <a:schemeClr val="bg2"/>
          </a:solidFill>
          <a:ln w="12700" algn="ctr">
            <a:solidFill>
              <a:schemeClr val="tx1"/>
            </a:solidFill>
            <a:round/>
            <a:headEnd/>
            <a:tailEnd/>
          </a:ln>
        </p:spPr>
        <p:txBody>
          <a:bodyPr wrap="none" lIns="0" tIns="0" rIns="0" bIns="0" anchor="ctr"/>
          <a:lstStyle/>
          <a:p>
            <a:pPr>
              <a:lnSpc>
                <a:spcPct val="80000"/>
              </a:lnSpc>
              <a:spcBef>
                <a:spcPct val="75000"/>
              </a:spcBef>
              <a:buClr>
                <a:srgbClr val="F0AB00"/>
              </a:buClr>
              <a:buSzPct val="80000"/>
              <a:buFont typeface="Wingdings" pitchFamily="2" charset="2"/>
              <a:buChar char="n"/>
            </a:pPr>
            <a:endParaRPr lang="en-US">
              <a:solidFill>
                <a:srgbClr val="000000"/>
              </a:solidFill>
            </a:endParaRPr>
          </a:p>
        </p:txBody>
      </p:sp>
      <p:sp>
        <p:nvSpPr>
          <p:cNvPr id="13" name="Text Box 13"/>
          <p:cNvSpPr txBox="1">
            <a:spLocks noChangeArrowheads="1"/>
          </p:cNvSpPr>
          <p:nvPr/>
        </p:nvSpPr>
        <p:spPr bwMode="gray">
          <a:xfrm>
            <a:off x="5791200" y="5226294"/>
            <a:ext cx="127000" cy="219075"/>
          </a:xfrm>
          <a:prstGeom prst="rect">
            <a:avLst/>
          </a:prstGeom>
          <a:noFill/>
          <a:ln w="12700" algn="ctr">
            <a:noFill/>
            <a:miter lim="800000"/>
            <a:headEnd/>
            <a:tailEnd/>
          </a:ln>
        </p:spPr>
        <p:txBody>
          <a:bodyPr wrap="none" lIns="0" tIns="0" rIns="0" bIns="0">
            <a:spAutoFit/>
          </a:bodyPr>
          <a:lstStyle/>
          <a:p>
            <a:pPr>
              <a:lnSpc>
                <a:spcPct val="80000"/>
              </a:lnSpc>
              <a:spcBef>
                <a:spcPct val="75000"/>
              </a:spcBef>
              <a:buClr>
                <a:srgbClr val="F0AB00"/>
              </a:buClr>
              <a:buSzPct val="80000"/>
              <a:buFont typeface="Wingdings" pitchFamily="2" charset="2"/>
              <a:buNone/>
            </a:pPr>
            <a:r>
              <a:rPr lang="en-US" sz="1800" b="1">
                <a:solidFill>
                  <a:srgbClr val="000000"/>
                </a:solidFill>
              </a:rPr>
              <a:t>5</a:t>
            </a:r>
          </a:p>
        </p:txBody>
      </p:sp>
      <p:sp>
        <p:nvSpPr>
          <p:cNvPr id="14" name="Oval 14"/>
          <p:cNvSpPr>
            <a:spLocks noChangeArrowheads="1"/>
          </p:cNvSpPr>
          <p:nvPr/>
        </p:nvSpPr>
        <p:spPr bwMode="gray">
          <a:xfrm>
            <a:off x="3641725" y="4446832"/>
            <a:ext cx="912813" cy="341312"/>
          </a:xfrm>
          <a:prstGeom prst="ellipse">
            <a:avLst/>
          </a:prstGeom>
          <a:solidFill>
            <a:schemeClr val="bg2"/>
          </a:solidFill>
          <a:ln w="12700" algn="ctr">
            <a:solidFill>
              <a:schemeClr val="tx1"/>
            </a:solidFill>
            <a:round/>
            <a:headEnd/>
            <a:tailEnd/>
          </a:ln>
        </p:spPr>
        <p:txBody>
          <a:bodyPr wrap="none" lIns="0" tIns="0" rIns="0" bIns="0" anchor="ctr"/>
          <a:lstStyle/>
          <a:p>
            <a:pPr>
              <a:lnSpc>
                <a:spcPct val="80000"/>
              </a:lnSpc>
              <a:spcBef>
                <a:spcPct val="75000"/>
              </a:spcBef>
              <a:buClr>
                <a:srgbClr val="F0AB00"/>
              </a:buClr>
              <a:buSzPct val="80000"/>
              <a:buFont typeface="Wingdings" pitchFamily="2" charset="2"/>
              <a:buChar char="n"/>
            </a:pPr>
            <a:endParaRPr lang="en-US">
              <a:solidFill>
                <a:srgbClr val="000000"/>
              </a:solidFill>
            </a:endParaRPr>
          </a:p>
        </p:txBody>
      </p:sp>
      <p:sp>
        <p:nvSpPr>
          <p:cNvPr id="15" name="Text Box 15"/>
          <p:cNvSpPr txBox="1">
            <a:spLocks noChangeArrowheads="1"/>
          </p:cNvSpPr>
          <p:nvPr/>
        </p:nvSpPr>
        <p:spPr bwMode="gray">
          <a:xfrm>
            <a:off x="3998913" y="4526207"/>
            <a:ext cx="127000" cy="219075"/>
          </a:xfrm>
          <a:prstGeom prst="rect">
            <a:avLst/>
          </a:prstGeom>
          <a:noFill/>
          <a:ln w="12700" algn="ctr">
            <a:noFill/>
            <a:miter lim="800000"/>
            <a:headEnd/>
            <a:tailEnd/>
          </a:ln>
        </p:spPr>
        <p:txBody>
          <a:bodyPr wrap="none" lIns="0" tIns="0" rIns="0" bIns="0">
            <a:spAutoFit/>
          </a:bodyPr>
          <a:lstStyle/>
          <a:p>
            <a:pPr>
              <a:lnSpc>
                <a:spcPct val="80000"/>
              </a:lnSpc>
              <a:spcBef>
                <a:spcPct val="75000"/>
              </a:spcBef>
              <a:buClr>
                <a:srgbClr val="F0AB00"/>
              </a:buClr>
              <a:buSzPct val="80000"/>
              <a:buFont typeface="Wingdings" pitchFamily="2" charset="2"/>
              <a:buNone/>
            </a:pPr>
            <a:r>
              <a:rPr lang="en-US" sz="1800" b="1">
                <a:solidFill>
                  <a:srgbClr val="000000"/>
                </a:solidFill>
              </a:rPr>
              <a:t>3</a:t>
            </a:r>
          </a:p>
        </p:txBody>
      </p:sp>
      <p:sp>
        <p:nvSpPr>
          <p:cNvPr id="16" name="Oval 16"/>
          <p:cNvSpPr>
            <a:spLocks noChangeArrowheads="1"/>
          </p:cNvSpPr>
          <p:nvPr/>
        </p:nvSpPr>
        <p:spPr bwMode="gray">
          <a:xfrm>
            <a:off x="4810125" y="6248644"/>
            <a:ext cx="912813" cy="341313"/>
          </a:xfrm>
          <a:prstGeom prst="ellipse">
            <a:avLst/>
          </a:prstGeom>
          <a:solidFill>
            <a:schemeClr val="bg2"/>
          </a:solidFill>
          <a:ln w="12700" algn="ctr">
            <a:solidFill>
              <a:schemeClr val="tx1"/>
            </a:solidFill>
            <a:round/>
            <a:headEnd/>
            <a:tailEnd/>
          </a:ln>
        </p:spPr>
        <p:txBody>
          <a:bodyPr wrap="none" lIns="0" tIns="0" rIns="0" bIns="0" anchor="ctr"/>
          <a:lstStyle/>
          <a:p>
            <a:pPr>
              <a:lnSpc>
                <a:spcPct val="80000"/>
              </a:lnSpc>
              <a:spcBef>
                <a:spcPct val="75000"/>
              </a:spcBef>
              <a:buClr>
                <a:srgbClr val="F0AB00"/>
              </a:buClr>
              <a:buSzPct val="80000"/>
              <a:buFont typeface="Wingdings" pitchFamily="2" charset="2"/>
              <a:buChar char="n"/>
            </a:pPr>
            <a:endParaRPr lang="en-US">
              <a:solidFill>
                <a:srgbClr val="000000"/>
              </a:solidFill>
            </a:endParaRPr>
          </a:p>
        </p:txBody>
      </p:sp>
      <p:sp>
        <p:nvSpPr>
          <p:cNvPr id="17" name="Text Box 17"/>
          <p:cNvSpPr txBox="1">
            <a:spLocks noChangeArrowheads="1"/>
          </p:cNvSpPr>
          <p:nvPr/>
        </p:nvSpPr>
        <p:spPr bwMode="gray">
          <a:xfrm>
            <a:off x="5167313" y="6328019"/>
            <a:ext cx="127000" cy="219075"/>
          </a:xfrm>
          <a:prstGeom prst="rect">
            <a:avLst/>
          </a:prstGeom>
          <a:noFill/>
          <a:ln w="12700" algn="ctr">
            <a:noFill/>
            <a:miter lim="800000"/>
            <a:headEnd/>
            <a:tailEnd/>
          </a:ln>
        </p:spPr>
        <p:txBody>
          <a:bodyPr wrap="none" lIns="0" tIns="0" rIns="0" bIns="0">
            <a:spAutoFit/>
          </a:bodyPr>
          <a:lstStyle/>
          <a:p>
            <a:pPr>
              <a:lnSpc>
                <a:spcPct val="80000"/>
              </a:lnSpc>
              <a:spcBef>
                <a:spcPct val="75000"/>
              </a:spcBef>
              <a:buClr>
                <a:srgbClr val="F0AB00"/>
              </a:buClr>
              <a:buSzPct val="80000"/>
              <a:buFont typeface="Wingdings" pitchFamily="2" charset="2"/>
              <a:buNone/>
            </a:pPr>
            <a:r>
              <a:rPr lang="en-US" sz="1800" b="1">
                <a:solidFill>
                  <a:srgbClr val="000000"/>
                </a:solidFill>
              </a:rPr>
              <a:t>6</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Query Performance – maintain selection view of table RSDDSTAT_DM part II</a:t>
            </a:r>
            <a:endParaRPr lang="en-US" dirty="0"/>
          </a:p>
        </p:txBody>
      </p:sp>
      <p:sp>
        <p:nvSpPr>
          <p:cNvPr id="3" name="Text Box 3"/>
          <p:cNvSpPr txBox="1">
            <a:spLocks noChangeArrowheads="1"/>
          </p:cNvSpPr>
          <p:nvPr/>
        </p:nvSpPr>
        <p:spPr bwMode="gray">
          <a:xfrm>
            <a:off x="341313" y="5601678"/>
            <a:ext cx="8186737" cy="769938"/>
          </a:xfrm>
          <a:prstGeom prst="rect">
            <a:avLst/>
          </a:prstGeom>
          <a:noFill/>
          <a:ln w="12700" algn="ctr">
            <a:noFill/>
            <a:miter lim="800000"/>
            <a:headEnd/>
            <a:tailEnd/>
          </a:ln>
        </p:spPr>
        <p:txBody>
          <a:bodyPr lIns="0" tIns="0" rIns="0" bIns="0">
            <a:spAutoFit/>
          </a:bodyPr>
          <a:lstStyle/>
          <a:p>
            <a:pPr>
              <a:lnSpc>
                <a:spcPct val="80000"/>
              </a:lnSpc>
              <a:spcBef>
                <a:spcPct val="75000"/>
              </a:spcBef>
              <a:buClr>
                <a:srgbClr val="F0AB00"/>
              </a:buClr>
              <a:buSzPct val="80000"/>
              <a:buFont typeface="Wingdings" pitchFamily="2" charset="2"/>
              <a:buChar char="n"/>
            </a:pPr>
            <a:r>
              <a:rPr lang="en-US" dirty="0">
                <a:solidFill>
                  <a:srgbClr val="000000"/>
                </a:solidFill>
              </a:rPr>
              <a:t> check if the selection parameters are working –&gt; otherwise change the parameters (e.g. runtime to 15) for a valid result </a:t>
            </a:r>
          </a:p>
          <a:p>
            <a:pPr>
              <a:lnSpc>
                <a:spcPct val="80000"/>
              </a:lnSpc>
              <a:spcBef>
                <a:spcPct val="75000"/>
              </a:spcBef>
              <a:buClr>
                <a:srgbClr val="F0AB00"/>
              </a:buClr>
              <a:buSzPct val="80000"/>
              <a:buFont typeface="Wingdings" pitchFamily="2" charset="2"/>
              <a:buChar char="n"/>
            </a:pPr>
            <a:r>
              <a:rPr lang="en-US" dirty="0">
                <a:solidFill>
                  <a:srgbClr val="000000"/>
                </a:solidFill>
              </a:rPr>
              <a:t> execute the selection query</a:t>
            </a:r>
          </a:p>
        </p:txBody>
      </p:sp>
      <p:pic>
        <p:nvPicPr>
          <p:cNvPr id="4" name="Picture 4"/>
          <p:cNvPicPr>
            <a:picLocks noChangeAspect="1" noChangeArrowheads="1"/>
          </p:cNvPicPr>
          <p:nvPr/>
        </p:nvPicPr>
        <p:blipFill>
          <a:blip r:embed="rId2"/>
          <a:srcRect/>
          <a:stretch>
            <a:fillRect/>
          </a:stretch>
        </p:blipFill>
        <p:spPr bwMode="gray">
          <a:xfrm>
            <a:off x="349250" y="1591990"/>
            <a:ext cx="4586165" cy="3751047"/>
          </a:xfrm>
          <a:prstGeom prst="rect">
            <a:avLst/>
          </a:prstGeom>
          <a:noFill/>
          <a:ln w="12700" algn="ctr">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Query Performance – queries which have the highest database runtimes</a:t>
            </a:r>
            <a:endParaRPr lang="en-US" dirty="0" smtClean="0"/>
          </a:p>
        </p:txBody>
      </p:sp>
      <p:sp>
        <p:nvSpPr>
          <p:cNvPr id="3" name="Text Box 3"/>
          <p:cNvSpPr txBox="1">
            <a:spLocks noChangeArrowheads="1"/>
          </p:cNvSpPr>
          <p:nvPr/>
        </p:nvSpPr>
        <p:spPr bwMode="gray">
          <a:xfrm>
            <a:off x="384175" y="5684106"/>
            <a:ext cx="8405813" cy="769937"/>
          </a:xfrm>
          <a:prstGeom prst="rect">
            <a:avLst/>
          </a:prstGeom>
          <a:noFill/>
          <a:ln w="12700" algn="ctr">
            <a:noFill/>
            <a:miter lim="800000"/>
            <a:headEnd/>
            <a:tailEnd/>
          </a:ln>
        </p:spPr>
        <p:txBody>
          <a:bodyPr lIns="0" tIns="0" rIns="0" bIns="0">
            <a:spAutoFit/>
          </a:bodyPr>
          <a:lstStyle/>
          <a:p>
            <a:pPr>
              <a:lnSpc>
                <a:spcPct val="80000"/>
              </a:lnSpc>
              <a:spcBef>
                <a:spcPct val="75000"/>
              </a:spcBef>
              <a:buClr>
                <a:srgbClr val="F0AB00"/>
              </a:buClr>
              <a:buSzPct val="80000"/>
              <a:buFont typeface="Wingdings" pitchFamily="2" charset="2"/>
              <a:buChar char="n"/>
            </a:pPr>
            <a:r>
              <a:rPr lang="en-US">
                <a:solidFill>
                  <a:srgbClr val="000000"/>
                </a:solidFill>
              </a:rPr>
              <a:t> to sort the runtimes descending -&gt; put your cursor in the runtimes field and press the fourth button of the left side</a:t>
            </a:r>
          </a:p>
          <a:p>
            <a:pPr>
              <a:lnSpc>
                <a:spcPct val="80000"/>
              </a:lnSpc>
              <a:spcBef>
                <a:spcPct val="75000"/>
              </a:spcBef>
              <a:buClr>
                <a:srgbClr val="F0AB00"/>
              </a:buClr>
              <a:buSzPct val="80000"/>
              <a:buFont typeface="Wingdings" pitchFamily="2" charset="2"/>
              <a:buChar char="n"/>
            </a:pPr>
            <a:r>
              <a:rPr lang="en-US">
                <a:solidFill>
                  <a:srgbClr val="000000"/>
                </a:solidFill>
              </a:rPr>
              <a:t> export and save the Database runtime list to Excel</a:t>
            </a:r>
          </a:p>
        </p:txBody>
      </p:sp>
      <p:pic>
        <p:nvPicPr>
          <p:cNvPr id="4" name="Picture 4"/>
          <p:cNvPicPr>
            <a:picLocks noChangeAspect="1" noChangeArrowheads="1"/>
          </p:cNvPicPr>
          <p:nvPr/>
        </p:nvPicPr>
        <p:blipFill>
          <a:blip r:embed="rId2"/>
          <a:srcRect/>
          <a:stretch>
            <a:fillRect/>
          </a:stretch>
        </p:blipFill>
        <p:spPr bwMode="gray">
          <a:xfrm>
            <a:off x="527537" y="1372328"/>
            <a:ext cx="6519375" cy="4233500"/>
          </a:xfrm>
          <a:prstGeom prst="rect">
            <a:avLst/>
          </a:prstGeom>
          <a:noFill/>
          <a:ln w="12700" algn="ctr">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Database runtime list to Excel</a:t>
            </a:r>
            <a:endParaRPr lang="en-US" dirty="0" smtClean="0"/>
          </a:p>
        </p:txBody>
      </p:sp>
      <p:pic>
        <p:nvPicPr>
          <p:cNvPr id="3" name="Picture 3"/>
          <p:cNvPicPr>
            <a:picLocks noChangeAspect="1" noChangeArrowheads="1"/>
          </p:cNvPicPr>
          <p:nvPr/>
        </p:nvPicPr>
        <p:blipFill>
          <a:blip r:embed="rId2"/>
          <a:srcRect/>
          <a:stretch>
            <a:fillRect/>
          </a:stretch>
        </p:blipFill>
        <p:spPr bwMode="gray">
          <a:xfrm>
            <a:off x="320675" y="1224939"/>
            <a:ext cx="5154613" cy="2443162"/>
          </a:xfrm>
          <a:prstGeom prst="rect">
            <a:avLst/>
          </a:prstGeom>
          <a:noFill/>
          <a:ln w="12700" algn="ctr">
            <a:noFill/>
            <a:miter lim="800000"/>
            <a:headEnd/>
            <a:tailEnd/>
          </a:ln>
        </p:spPr>
      </p:pic>
      <p:pic>
        <p:nvPicPr>
          <p:cNvPr id="4" name="Picture 4"/>
          <p:cNvPicPr>
            <a:picLocks noChangeAspect="1" noChangeArrowheads="1"/>
          </p:cNvPicPr>
          <p:nvPr/>
        </p:nvPicPr>
        <p:blipFill>
          <a:blip r:embed="rId3"/>
          <a:srcRect/>
          <a:stretch>
            <a:fillRect/>
          </a:stretch>
        </p:blipFill>
        <p:spPr bwMode="gray">
          <a:xfrm>
            <a:off x="330200" y="3782401"/>
            <a:ext cx="1630363" cy="1604963"/>
          </a:xfrm>
          <a:prstGeom prst="rect">
            <a:avLst/>
          </a:prstGeom>
          <a:noFill/>
          <a:ln w="12700" algn="ctr">
            <a:noFill/>
            <a:miter lim="800000"/>
            <a:headEnd/>
            <a:tailEnd/>
          </a:ln>
        </p:spPr>
      </p:pic>
      <p:sp>
        <p:nvSpPr>
          <p:cNvPr id="5" name="Oval 5"/>
          <p:cNvSpPr>
            <a:spLocks noChangeArrowheads="1"/>
          </p:cNvSpPr>
          <p:nvPr/>
        </p:nvSpPr>
        <p:spPr bwMode="gray">
          <a:xfrm>
            <a:off x="985838" y="4250714"/>
            <a:ext cx="912812" cy="341312"/>
          </a:xfrm>
          <a:prstGeom prst="ellipse">
            <a:avLst/>
          </a:prstGeom>
          <a:solidFill>
            <a:schemeClr val="bg2"/>
          </a:solidFill>
          <a:ln w="12700" algn="ctr">
            <a:solidFill>
              <a:schemeClr val="tx1"/>
            </a:solidFill>
            <a:round/>
            <a:headEnd/>
            <a:tailEnd/>
          </a:ln>
        </p:spPr>
        <p:txBody>
          <a:bodyPr wrap="none" lIns="0" tIns="0" rIns="0" bIns="0" anchor="ctr"/>
          <a:lstStyle/>
          <a:p>
            <a:pPr>
              <a:lnSpc>
                <a:spcPct val="80000"/>
              </a:lnSpc>
              <a:spcBef>
                <a:spcPct val="75000"/>
              </a:spcBef>
              <a:buClr>
                <a:srgbClr val="F0AB00"/>
              </a:buClr>
              <a:buSzPct val="80000"/>
              <a:buFont typeface="Wingdings" pitchFamily="2" charset="2"/>
              <a:buChar char="n"/>
            </a:pPr>
            <a:endParaRPr lang="en-US">
              <a:solidFill>
                <a:srgbClr val="000000"/>
              </a:solidFill>
            </a:endParaRPr>
          </a:p>
        </p:txBody>
      </p:sp>
      <p:sp>
        <p:nvSpPr>
          <p:cNvPr id="6" name="Text Box 6"/>
          <p:cNvSpPr txBox="1">
            <a:spLocks noChangeArrowheads="1"/>
          </p:cNvSpPr>
          <p:nvPr/>
        </p:nvSpPr>
        <p:spPr bwMode="gray">
          <a:xfrm>
            <a:off x="1358900" y="4330089"/>
            <a:ext cx="127000" cy="219075"/>
          </a:xfrm>
          <a:prstGeom prst="rect">
            <a:avLst/>
          </a:prstGeom>
          <a:noFill/>
          <a:ln w="12700" algn="ctr">
            <a:noFill/>
            <a:miter lim="800000"/>
            <a:headEnd/>
            <a:tailEnd/>
          </a:ln>
        </p:spPr>
        <p:txBody>
          <a:bodyPr wrap="none" lIns="0" tIns="0" rIns="0" bIns="0">
            <a:spAutoFit/>
          </a:bodyPr>
          <a:lstStyle/>
          <a:p>
            <a:pPr>
              <a:lnSpc>
                <a:spcPct val="80000"/>
              </a:lnSpc>
              <a:spcBef>
                <a:spcPct val="75000"/>
              </a:spcBef>
              <a:buClr>
                <a:srgbClr val="F0AB00"/>
              </a:buClr>
              <a:buSzPct val="80000"/>
              <a:buFont typeface="Wingdings" pitchFamily="2" charset="2"/>
              <a:buNone/>
            </a:pPr>
            <a:r>
              <a:rPr lang="en-US" sz="1800" b="1">
                <a:solidFill>
                  <a:srgbClr val="000000"/>
                </a:solidFill>
              </a:rPr>
              <a:t>2</a:t>
            </a:r>
          </a:p>
        </p:txBody>
      </p:sp>
      <p:sp>
        <p:nvSpPr>
          <p:cNvPr id="7" name="Oval 7"/>
          <p:cNvSpPr>
            <a:spLocks noChangeArrowheads="1"/>
          </p:cNvSpPr>
          <p:nvPr/>
        </p:nvSpPr>
        <p:spPr bwMode="gray">
          <a:xfrm>
            <a:off x="55563" y="5434989"/>
            <a:ext cx="912812" cy="341312"/>
          </a:xfrm>
          <a:prstGeom prst="ellipse">
            <a:avLst/>
          </a:prstGeom>
          <a:solidFill>
            <a:schemeClr val="bg2"/>
          </a:solidFill>
          <a:ln w="12700" algn="ctr">
            <a:solidFill>
              <a:schemeClr val="tx1"/>
            </a:solidFill>
            <a:round/>
            <a:headEnd/>
            <a:tailEnd/>
          </a:ln>
        </p:spPr>
        <p:txBody>
          <a:bodyPr wrap="none" lIns="0" tIns="0" rIns="0" bIns="0" anchor="ctr"/>
          <a:lstStyle/>
          <a:p>
            <a:pPr>
              <a:lnSpc>
                <a:spcPct val="80000"/>
              </a:lnSpc>
              <a:spcBef>
                <a:spcPct val="75000"/>
              </a:spcBef>
              <a:buClr>
                <a:srgbClr val="F0AB00"/>
              </a:buClr>
              <a:buSzPct val="80000"/>
              <a:buFont typeface="Wingdings" pitchFamily="2" charset="2"/>
              <a:buChar char="n"/>
            </a:pPr>
            <a:endParaRPr lang="en-US">
              <a:solidFill>
                <a:srgbClr val="000000"/>
              </a:solidFill>
            </a:endParaRPr>
          </a:p>
        </p:txBody>
      </p:sp>
      <p:sp>
        <p:nvSpPr>
          <p:cNvPr id="8" name="Text Box 8"/>
          <p:cNvSpPr txBox="1">
            <a:spLocks noChangeArrowheads="1"/>
          </p:cNvSpPr>
          <p:nvPr/>
        </p:nvSpPr>
        <p:spPr bwMode="gray">
          <a:xfrm>
            <a:off x="428625" y="5514364"/>
            <a:ext cx="127000" cy="219075"/>
          </a:xfrm>
          <a:prstGeom prst="rect">
            <a:avLst/>
          </a:prstGeom>
          <a:noFill/>
          <a:ln w="12700" algn="ctr">
            <a:noFill/>
            <a:miter lim="800000"/>
            <a:headEnd/>
            <a:tailEnd/>
          </a:ln>
        </p:spPr>
        <p:txBody>
          <a:bodyPr wrap="none" lIns="0" tIns="0" rIns="0" bIns="0">
            <a:spAutoFit/>
          </a:bodyPr>
          <a:lstStyle/>
          <a:p>
            <a:pPr>
              <a:lnSpc>
                <a:spcPct val="80000"/>
              </a:lnSpc>
              <a:spcBef>
                <a:spcPct val="75000"/>
              </a:spcBef>
              <a:buClr>
                <a:srgbClr val="F0AB00"/>
              </a:buClr>
              <a:buSzPct val="80000"/>
              <a:buFont typeface="Wingdings" pitchFamily="2" charset="2"/>
              <a:buNone/>
            </a:pPr>
            <a:r>
              <a:rPr lang="en-US" sz="1800" b="1">
                <a:solidFill>
                  <a:srgbClr val="000000"/>
                </a:solidFill>
              </a:rPr>
              <a:t>3</a:t>
            </a:r>
          </a:p>
        </p:txBody>
      </p:sp>
      <p:sp>
        <p:nvSpPr>
          <p:cNvPr id="9" name="Rectangle 9"/>
          <p:cNvSpPr>
            <a:spLocks noChangeArrowheads="1"/>
          </p:cNvSpPr>
          <p:nvPr/>
        </p:nvSpPr>
        <p:spPr bwMode="gray">
          <a:xfrm>
            <a:off x="350838" y="5182576"/>
            <a:ext cx="222250" cy="222250"/>
          </a:xfrm>
          <a:prstGeom prst="rect">
            <a:avLst/>
          </a:prstGeom>
          <a:noFill/>
          <a:ln w="25400" algn="ctr">
            <a:solidFill>
              <a:srgbClr val="993300"/>
            </a:solidFill>
            <a:miter lim="800000"/>
            <a:headEnd/>
            <a:tailEnd/>
          </a:ln>
        </p:spPr>
        <p:txBody>
          <a:bodyPr wrap="none" lIns="0" tIns="0" rIns="0" bIns="0" anchor="ctr"/>
          <a:lstStyle/>
          <a:p>
            <a:pPr>
              <a:lnSpc>
                <a:spcPct val="80000"/>
              </a:lnSpc>
              <a:spcBef>
                <a:spcPct val="75000"/>
              </a:spcBef>
              <a:buClr>
                <a:srgbClr val="F0AB00"/>
              </a:buClr>
              <a:buSzPct val="80000"/>
              <a:buFont typeface="Wingdings" pitchFamily="2" charset="2"/>
              <a:buChar char="n"/>
            </a:pPr>
            <a:endParaRPr lang="en-US">
              <a:solidFill>
                <a:srgbClr val="000000"/>
              </a:solidFill>
            </a:endParaRPr>
          </a:p>
        </p:txBody>
      </p:sp>
      <p:sp>
        <p:nvSpPr>
          <p:cNvPr id="10" name="Text Box 10"/>
          <p:cNvSpPr txBox="1">
            <a:spLocks noChangeArrowheads="1"/>
          </p:cNvSpPr>
          <p:nvPr/>
        </p:nvSpPr>
        <p:spPr bwMode="gray">
          <a:xfrm>
            <a:off x="5973763" y="1571014"/>
            <a:ext cx="2800350" cy="2320925"/>
          </a:xfrm>
          <a:prstGeom prst="rect">
            <a:avLst/>
          </a:prstGeom>
          <a:noFill/>
          <a:ln w="12700" algn="ctr">
            <a:noFill/>
            <a:miter lim="800000"/>
            <a:headEnd/>
            <a:tailEnd/>
          </a:ln>
        </p:spPr>
        <p:txBody>
          <a:bodyPr lIns="0" tIns="0" rIns="0" bIns="0">
            <a:spAutoFit/>
          </a:bodyPr>
          <a:lstStyle/>
          <a:p>
            <a:pPr>
              <a:lnSpc>
                <a:spcPct val="80000"/>
              </a:lnSpc>
              <a:spcBef>
                <a:spcPct val="75000"/>
              </a:spcBef>
              <a:buClr>
                <a:srgbClr val="F0AB00"/>
              </a:buClr>
              <a:buSzPct val="80000"/>
              <a:buFont typeface="Wingdings" pitchFamily="2" charset="2"/>
              <a:buChar char="n"/>
            </a:pPr>
            <a:r>
              <a:rPr lang="en-US">
                <a:solidFill>
                  <a:srgbClr val="000000"/>
                </a:solidFill>
              </a:rPr>
              <a:t> choose Edit -&gt; download -&gt; and decide for the Spreadsheet option to save the runtime list</a:t>
            </a:r>
          </a:p>
          <a:p>
            <a:pPr>
              <a:lnSpc>
                <a:spcPct val="80000"/>
              </a:lnSpc>
              <a:spcBef>
                <a:spcPct val="75000"/>
              </a:spcBef>
              <a:buClr>
                <a:srgbClr val="F0AB00"/>
              </a:buClr>
              <a:buSzPct val="80000"/>
              <a:buFont typeface="Wingdings" pitchFamily="2" charset="2"/>
              <a:buChar char="n"/>
            </a:pPr>
            <a:r>
              <a:rPr lang="en-US">
                <a:solidFill>
                  <a:srgbClr val="000000"/>
                </a:solidFill>
              </a:rPr>
              <a:t> select a directory and choose a filename like RSDDSTAT_DM.xls and press the save botton</a:t>
            </a:r>
          </a:p>
          <a:p>
            <a:pPr>
              <a:lnSpc>
                <a:spcPct val="80000"/>
              </a:lnSpc>
              <a:spcBef>
                <a:spcPct val="75000"/>
              </a:spcBef>
              <a:buClr>
                <a:srgbClr val="F0AB00"/>
              </a:buClr>
              <a:buSzPct val="80000"/>
              <a:buFont typeface="Wingdings" pitchFamily="2" charset="2"/>
              <a:buChar char="n"/>
            </a:pPr>
            <a:r>
              <a:rPr lang="en-US">
                <a:solidFill>
                  <a:srgbClr val="000000"/>
                </a:solidFill>
              </a:rPr>
              <a:t> use generate to transfer the list to Excel</a:t>
            </a:r>
          </a:p>
        </p:txBody>
      </p:sp>
      <p:sp>
        <p:nvSpPr>
          <p:cNvPr id="11" name="Oval 11"/>
          <p:cNvSpPr>
            <a:spLocks noChangeArrowheads="1"/>
          </p:cNvSpPr>
          <p:nvPr/>
        </p:nvSpPr>
        <p:spPr bwMode="gray">
          <a:xfrm>
            <a:off x="1412875" y="1491639"/>
            <a:ext cx="912813" cy="341312"/>
          </a:xfrm>
          <a:prstGeom prst="ellipse">
            <a:avLst/>
          </a:prstGeom>
          <a:solidFill>
            <a:schemeClr val="bg2"/>
          </a:solidFill>
          <a:ln w="12700" algn="ctr">
            <a:solidFill>
              <a:schemeClr val="tx1"/>
            </a:solidFill>
            <a:round/>
            <a:headEnd/>
            <a:tailEnd/>
          </a:ln>
        </p:spPr>
        <p:txBody>
          <a:bodyPr wrap="none" lIns="0" tIns="0" rIns="0" bIns="0" anchor="ctr"/>
          <a:lstStyle/>
          <a:p>
            <a:pPr>
              <a:lnSpc>
                <a:spcPct val="80000"/>
              </a:lnSpc>
              <a:spcBef>
                <a:spcPct val="75000"/>
              </a:spcBef>
              <a:buClr>
                <a:srgbClr val="F0AB00"/>
              </a:buClr>
              <a:buSzPct val="80000"/>
              <a:buFont typeface="Wingdings" pitchFamily="2" charset="2"/>
              <a:buChar char="n"/>
            </a:pPr>
            <a:endParaRPr lang="en-US">
              <a:solidFill>
                <a:srgbClr val="000000"/>
              </a:solidFill>
            </a:endParaRPr>
          </a:p>
        </p:txBody>
      </p:sp>
      <p:sp>
        <p:nvSpPr>
          <p:cNvPr id="12" name="Text Box 12"/>
          <p:cNvSpPr txBox="1">
            <a:spLocks noChangeArrowheads="1"/>
          </p:cNvSpPr>
          <p:nvPr/>
        </p:nvSpPr>
        <p:spPr bwMode="gray">
          <a:xfrm>
            <a:off x="1785938" y="1571014"/>
            <a:ext cx="127000" cy="219075"/>
          </a:xfrm>
          <a:prstGeom prst="rect">
            <a:avLst/>
          </a:prstGeom>
          <a:noFill/>
          <a:ln w="12700" algn="ctr">
            <a:noFill/>
            <a:miter lim="800000"/>
            <a:headEnd/>
            <a:tailEnd/>
          </a:ln>
        </p:spPr>
        <p:txBody>
          <a:bodyPr wrap="none" lIns="0" tIns="0" rIns="0" bIns="0">
            <a:spAutoFit/>
          </a:bodyPr>
          <a:lstStyle/>
          <a:p>
            <a:pPr>
              <a:lnSpc>
                <a:spcPct val="80000"/>
              </a:lnSpc>
              <a:spcBef>
                <a:spcPct val="75000"/>
              </a:spcBef>
              <a:buClr>
                <a:srgbClr val="F0AB00"/>
              </a:buClr>
              <a:buSzPct val="80000"/>
              <a:buFont typeface="Wingdings" pitchFamily="2" charset="2"/>
              <a:buNone/>
            </a:pPr>
            <a:r>
              <a:rPr lang="en-US" sz="1800" b="1">
                <a:solidFill>
                  <a:srgbClr val="000000"/>
                </a:solidFill>
              </a:rPr>
              <a:t>1</a:t>
            </a:r>
          </a:p>
        </p:txBody>
      </p:sp>
      <p:pic>
        <p:nvPicPr>
          <p:cNvPr id="13" name="Picture 13"/>
          <p:cNvPicPr>
            <a:picLocks noChangeAspect="1" noChangeArrowheads="1"/>
          </p:cNvPicPr>
          <p:nvPr/>
        </p:nvPicPr>
        <p:blipFill>
          <a:blip r:embed="rId4"/>
          <a:srcRect/>
          <a:stretch>
            <a:fillRect/>
          </a:stretch>
        </p:blipFill>
        <p:spPr bwMode="gray">
          <a:xfrm>
            <a:off x="2065338" y="3806214"/>
            <a:ext cx="3036887" cy="2806700"/>
          </a:xfrm>
          <a:prstGeom prst="rect">
            <a:avLst/>
          </a:prstGeom>
          <a:noFill/>
          <a:ln w="12700" algn="ctr">
            <a:noFill/>
            <a:miter lim="800000"/>
            <a:headEnd/>
            <a:tailEnd/>
          </a:ln>
        </p:spPr>
      </p:pic>
      <p:sp>
        <p:nvSpPr>
          <p:cNvPr id="14" name="Oval 14"/>
          <p:cNvSpPr>
            <a:spLocks noChangeArrowheads="1"/>
          </p:cNvSpPr>
          <p:nvPr/>
        </p:nvSpPr>
        <p:spPr bwMode="gray">
          <a:xfrm>
            <a:off x="4721225" y="3850664"/>
            <a:ext cx="912813" cy="341312"/>
          </a:xfrm>
          <a:prstGeom prst="ellipse">
            <a:avLst/>
          </a:prstGeom>
          <a:solidFill>
            <a:schemeClr val="bg2"/>
          </a:solidFill>
          <a:ln w="12700" algn="ctr">
            <a:solidFill>
              <a:schemeClr val="tx1"/>
            </a:solidFill>
            <a:round/>
            <a:headEnd/>
            <a:tailEnd/>
          </a:ln>
        </p:spPr>
        <p:txBody>
          <a:bodyPr wrap="none" lIns="0" tIns="0" rIns="0" bIns="0" anchor="ctr"/>
          <a:lstStyle/>
          <a:p>
            <a:pPr>
              <a:lnSpc>
                <a:spcPct val="80000"/>
              </a:lnSpc>
              <a:spcBef>
                <a:spcPct val="75000"/>
              </a:spcBef>
              <a:buClr>
                <a:srgbClr val="F0AB00"/>
              </a:buClr>
              <a:buSzPct val="80000"/>
              <a:buFont typeface="Wingdings" pitchFamily="2" charset="2"/>
              <a:buChar char="n"/>
            </a:pPr>
            <a:endParaRPr lang="en-US">
              <a:solidFill>
                <a:srgbClr val="000000"/>
              </a:solidFill>
            </a:endParaRPr>
          </a:p>
        </p:txBody>
      </p:sp>
      <p:sp>
        <p:nvSpPr>
          <p:cNvPr id="15" name="Text Box 15"/>
          <p:cNvSpPr txBox="1">
            <a:spLocks noChangeArrowheads="1"/>
          </p:cNvSpPr>
          <p:nvPr/>
        </p:nvSpPr>
        <p:spPr bwMode="gray">
          <a:xfrm>
            <a:off x="5094288" y="3930039"/>
            <a:ext cx="127000" cy="219075"/>
          </a:xfrm>
          <a:prstGeom prst="rect">
            <a:avLst/>
          </a:prstGeom>
          <a:noFill/>
          <a:ln w="12700" algn="ctr">
            <a:noFill/>
            <a:miter lim="800000"/>
            <a:headEnd/>
            <a:tailEnd/>
          </a:ln>
        </p:spPr>
        <p:txBody>
          <a:bodyPr wrap="none" lIns="0" tIns="0" rIns="0" bIns="0">
            <a:spAutoFit/>
          </a:bodyPr>
          <a:lstStyle/>
          <a:p>
            <a:pPr>
              <a:lnSpc>
                <a:spcPct val="80000"/>
              </a:lnSpc>
              <a:spcBef>
                <a:spcPct val="75000"/>
              </a:spcBef>
              <a:buClr>
                <a:srgbClr val="F0AB00"/>
              </a:buClr>
              <a:buSzPct val="80000"/>
              <a:buFont typeface="Wingdings" pitchFamily="2" charset="2"/>
              <a:buNone/>
            </a:pPr>
            <a:r>
              <a:rPr lang="en-US" sz="1800" b="1">
                <a:solidFill>
                  <a:srgbClr val="000000"/>
                </a:solidFill>
              </a:rPr>
              <a:t>4</a:t>
            </a:r>
          </a:p>
        </p:txBody>
      </p:sp>
      <p:pic>
        <p:nvPicPr>
          <p:cNvPr id="16" name="Picture 16"/>
          <p:cNvPicPr>
            <a:picLocks noChangeAspect="1" noChangeArrowheads="1"/>
          </p:cNvPicPr>
          <p:nvPr/>
        </p:nvPicPr>
        <p:blipFill>
          <a:blip r:embed="rId5"/>
          <a:srcRect/>
          <a:stretch>
            <a:fillRect/>
          </a:stretch>
        </p:blipFill>
        <p:spPr bwMode="gray">
          <a:xfrm>
            <a:off x="5264150" y="4609489"/>
            <a:ext cx="3444875" cy="738187"/>
          </a:xfrm>
          <a:prstGeom prst="rect">
            <a:avLst/>
          </a:prstGeom>
          <a:noFill/>
          <a:ln w="12700" algn="ctr">
            <a:noFill/>
            <a:miter lim="800000"/>
            <a:headEnd/>
            <a:tailEnd/>
          </a:ln>
        </p:spPr>
      </p:pic>
      <p:sp>
        <p:nvSpPr>
          <p:cNvPr id="17" name="Oval 17"/>
          <p:cNvSpPr>
            <a:spLocks noChangeArrowheads="1"/>
          </p:cNvSpPr>
          <p:nvPr/>
        </p:nvSpPr>
        <p:spPr bwMode="gray">
          <a:xfrm>
            <a:off x="2832100" y="5747726"/>
            <a:ext cx="912813" cy="341313"/>
          </a:xfrm>
          <a:prstGeom prst="ellipse">
            <a:avLst/>
          </a:prstGeom>
          <a:solidFill>
            <a:schemeClr val="bg2"/>
          </a:solidFill>
          <a:ln w="12700" algn="ctr">
            <a:solidFill>
              <a:schemeClr val="tx1"/>
            </a:solidFill>
            <a:round/>
            <a:headEnd/>
            <a:tailEnd/>
          </a:ln>
        </p:spPr>
        <p:txBody>
          <a:bodyPr wrap="none" lIns="0" tIns="0" rIns="0" bIns="0" anchor="ctr"/>
          <a:lstStyle/>
          <a:p>
            <a:pPr>
              <a:lnSpc>
                <a:spcPct val="80000"/>
              </a:lnSpc>
              <a:spcBef>
                <a:spcPct val="75000"/>
              </a:spcBef>
              <a:buClr>
                <a:srgbClr val="F0AB00"/>
              </a:buClr>
              <a:buSzPct val="80000"/>
              <a:buFont typeface="Wingdings" pitchFamily="2" charset="2"/>
              <a:buChar char="n"/>
            </a:pPr>
            <a:endParaRPr lang="en-US">
              <a:solidFill>
                <a:srgbClr val="000000"/>
              </a:solidFill>
            </a:endParaRPr>
          </a:p>
        </p:txBody>
      </p:sp>
      <p:sp>
        <p:nvSpPr>
          <p:cNvPr id="18" name="Text Box 18"/>
          <p:cNvSpPr txBox="1">
            <a:spLocks noChangeArrowheads="1"/>
          </p:cNvSpPr>
          <p:nvPr/>
        </p:nvSpPr>
        <p:spPr bwMode="gray">
          <a:xfrm>
            <a:off x="3205163" y="5827101"/>
            <a:ext cx="127000" cy="219075"/>
          </a:xfrm>
          <a:prstGeom prst="rect">
            <a:avLst/>
          </a:prstGeom>
          <a:noFill/>
          <a:ln w="12700" algn="ctr">
            <a:noFill/>
            <a:miter lim="800000"/>
            <a:headEnd/>
            <a:tailEnd/>
          </a:ln>
        </p:spPr>
        <p:txBody>
          <a:bodyPr wrap="none" lIns="0" tIns="0" rIns="0" bIns="0">
            <a:spAutoFit/>
          </a:bodyPr>
          <a:lstStyle/>
          <a:p>
            <a:pPr>
              <a:lnSpc>
                <a:spcPct val="80000"/>
              </a:lnSpc>
              <a:spcBef>
                <a:spcPct val="75000"/>
              </a:spcBef>
              <a:buClr>
                <a:srgbClr val="F0AB00"/>
              </a:buClr>
              <a:buSzPct val="80000"/>
              <a:buFont typeface="Wingdings" pitchFamily="2" charset="2"/>
              <a:buNone/>
            </a:pPr>
            <a:r>
              <a:rPr lang="en-US" sz="1800" b="1">
                <a:solidFill>
                  <a:srgbClr val="000000"/>
                </a:solidFill>
              </a:rPr>
              <a:t>5</a:t>
            </a:r>
          </a:p>
        </p:txBody>
      </p:sp>
      <p:sp>
        <p:nvSpPr>
          <p:cNvPr id="19" name="Oval 19"/>
          <p:cNvSpPr>
            <a:spLocks noChangeArrowheads="1"/>
          </p:cNvSpPr>
          <p:nvPr/>
        </p:nvSpPr>
        <p:spPr bwMode="gray">
          <a:xfrm>
            <a:off x="4327525" y="5850914"/>
            <a:ext cx="912813" cy="341312"/>
          </a:xfrm>
          <a:prstGeom prst="ellipse">
            <a:avLst/>
          </a:prstGeom>
          <a:solidFill>
            <a:schemeClr val="bg2"/>
          </a:solidFill>
          <a:ln w="12700" algn="ctr">
            <a:solidFill>
              <a:schemeClr val="tx1"/>
            </a:solidFill>
            <a:round/>
            <a:headEnd/>
            <a:tailEnd/>
          </a:ln>
        </p:spPr>
        <p:txBody>
          <a:bodyPr wrap="none" lIns="0" tIns="0" rIns="0" bIns="0" anchor="ctr"/>
          <a:lstStyle/>
          <a:p>
            <a:pPr>
              <a:lnSpc>
                <a:spcPct val="80000"/>
              </a:lnSpc>
              <a:spcBef>
                <a:spcPct val="75000"/>
              </a:spcBef>
              <a:buClr>
                <a:srgbClr val="F0AB00"/>
              </a:buClr>
              <a:buSzPct val="80000"/>
              <a:buFont typeface="Wingdings" pitchFamily="2" charset="2"/>
              <a:buChar char="n"/>
            </a:pPr>
            <a:endParaRPr lang="en-US">
              <a:solidFill>
                <a:srgbClr val="000000"/>
              </a:solidFill>
            </a:endParaRPr>
          </a:p>
        </p:txBody>
      </p:sp>
      <p:sp>
        <p:nvSpPr>
          <p:cNvPr id="20" name="Text Box 20"/>
          <p:cNvSpPr txBox="1">
            <a:spLocks noChangeArrowheads="1"/>
          </p:cNvSpPr>
          <p:nvPr/>
        </p:nvSpPr>
        <p:spPr bwMode="gray">
          <a:xfrm>
            <a:off x="4700588" y="5930289"/>
            <a:ext cx="127000" cy="219075"/>
          </a:xfrm>
          <a:prstGeom prst="rect">
            <a:avLst/>
          </a:prstGeom>
          <a:noFill/>
          <a:ln w="12700" algn="ctr">
            <a:noFill/>
            <a:miter lim="800000"/>
            <a:headEnd/>
            <a:tailEnd/>
          </a:ln>
        </p:spPr>
        <p:txBody>
          <a:bodyPr wrap="none" lIns="0" tIns="0" rIns="0" bIns="0">
            <a:spAutoFit/>
          </a:bodyPr>
          <a:lstStyle/>
          <a:p>
            <a:pPr>
              <a:lnSpc>
                <a:spcPct val="80000"/>
              </a:lnSpc>
              <a:spcBef>
                <a:spcPct val="75000"/>
              </a:spcBef>
              <a:buClr>
                <a:srgbClr val="F0AB00"/>
              </a:buClr>
              <a:buSzPct val="80000"/>
              <a:buFont typeface="Wingdings" pitchFamily="2" charset="2"/>
              <a:buNone/>
            </a:pPr>
            <a:r>
              <a:rPr lang="en-US" sz="1800" b="1">
                <a:solidFill>
                  <a:srgbClr val="000000"/>
                </a:solidFill>
              </a:rPr>
              <a:t>6</a:t>
            </a:r>
          </a:p>
        </p:txBody>
      </p:sp>
      <p:sp>
        <p:nvSpPr>
          <p:cNvPr id="21" name="Oval 21"/>
          <p:cNvSpPr>
            <a:spLocks noChangeArrowheads="1"/>
          </p:cNvSpPr>
          <p:nvPr/>
        </p:nvSpPr>
        <p:spPr bwMode="gray">
          <a:xfrm>
            <a:off x="5199063" y="5396889"/>
            <a:ext cx="912812" cy="341312"/>
          </a:xfrm>
          <a:prstGeom prst="ellipse">
            <a:avLst/>
          </a:prstGeom>
          <a:solidFill>
            <a:schemeClr val="bg2"/>
          </a:solidFill>
          <a:ln w="12700" algn="ctr">
            <a:solidFill>
              <a:schemeClr val="tx1"/>
            </a:solidFill>
            <a:round/>
            <a:headEnd/>
            <a:tailEnd/>
          </a:ln>
        </p:spPr>
        <p:txBody>
          <a:bodyPr wrap="none" lIns="0" tIns="0" rIns="0" bIns="0" anchor="ctr"/>
          <a:lstStyle/>
          <a:p>
            <a:pPr>
              <a:lnSpc>
                <a:spcPct val="80000"/>
              </a:lnSpc>
              <a:spcBef>
                <a:spcPct val="75000"/>
              </a:spcBef>
              <a:buClr>
                <a:srgbClr val="F0AB00"/>
              </a:buClr>
              <a:buSzPct val="80000"/>
              <a:buFont typeface="Wingdings" pitchFamily="2" charset="2"/>
              <a:buChar char="n"/>
            </a:pPr>
            <a:endParaRPr lang="en-US">
              <a:solidFill>
                <a:srgbClr val="000000"/>
              </a:solidFill>
            </a:endParaRPr>
          </a:p>
        </p:txBody>
      </p:sp>
      <p:sp>
        <p:nvSpPr>
          <p:cNvPr id="22" name="Text Box 22"/>
          <p:cNvSpPr txBox="1">
            <a:spLocks noChangeArrowheads="1"/>
          </p:cNvSpPr>
          <p:nvPr/>
        </p:nvSpPr>
        <p:spPr bwMode="gray">
          <a:xfrm>
            <a:off x="5572125" y="5476264"/>
            <a:ext cx="127000" cy="219075"/>
          </a:xfrm>
          <a:prstGeom prst="rect">
            <a:avLst/>
          </a:prstGeom>
          <a:noFill/>
          <a:ln w="12700" algn="ctr">
            <a:noFill/>
            <a:miter lim="800000"/>
            <a:headEnd/>
            <a:tailEnd/>
          </a:ln>
        </p:spPr>
        <p:txBody>
          <a:bodyPr wrap="none" lIns="0" tIns="0" rIns="0" bIns="0">
            <a:spAutoFit/>
          </a:bodyPr>
          <a:lstStyle/>
          <a:p>
            <a:pPr>
              <a:lnSpc>
                <a:spcPct val="80000"/>
              </a:lnSpc>
              <a:spcBef>
                <a:spcPct val="75000"/>
              </a:spcBef>
              <a:buClr>
                <a:srgbClr val="F0AB00"/>
              </a:buClr>
              <a:buSzPct val="80000"/>
              <a:buFont typeface="Wingdings" pitchFamily="2" charset="2"/>
              <a:buNone/>
            </a:pPr>
            <a:r>
              <a:rPr lang="en-US" sz="1800" b="1">
                <a:solidFill>
                  <a:srgbClr val="000000"/>
                </a:solidFill>
              </a:rPr>
              <a:t>7</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Detailed Query Analysis in RSRT</a:t>
            </a:r>
          </a:p>
        </p:txBody>
      </p:sp>
      <p:sp>
        <p:nvSpPr>
          <p:cNvPr id="3" name="Text Box 4"/>
          <p:cNvSpPr txBox="1">
            <a:spLocks noChangeArrowheads="1"/>
          </p:cNvSpPr>
          <p:nvPr/>
        </p:nvSpPr>
        <p:spPr bwMode="gray">
          <a:xfrm>
            <a:off x="5973763" y="1430338"/>
            <a:ext cx="2800350" cy="4819781"/>
          </a:xfrm>
          <a:prstGeom prst="rect">
            <a:avLst/>
          </a:prstGeom>
          <a:noFill/>
          <a:ln w="12700" algn="ctr">
            <a:noFill/>
            <a:miter lim="800000"/>
            <a:headEnd/>
            <a:tailEnd/>
          </a:ln>
        </p:spPr>
        <p:txBody>
          <a:bodyPr lIns="0" tIns="0" rIns="0" bIns="0">
            <a:spAutoFit/>
          </a:bodyPr>
          <a:lstStyle/>
          <a:p>
            <a:pPr>
              <a:lnSpc>
                <a:spcPct val="80000"/>
              </a:lnSpc>
              <a:spcBef>
                <a:spcPct val="75000"/>
              </a:spcBef>
              <a:buClr>
                <a:srgbClr val="F0AB00"/>
              </a:buClr>
              <a:buSzPct val="80000"/>
              <a:buFont typeface="Wingdings" pitchFamily="2" charset="2"/>
              <a:buChar char="n"/>
            </a:pPr>
            <a:r>
              <a:rPr lang="en-US" dirty="0">
                <a:solidFill>
                  <a:srgbClr val="000000"/>
                </a:solidFill>
              </a:rPr>
              <a:t> use the prepared list from the customer with the 10 most important queries </a:t>
            </a:r>
          </a:p>
          <a:p>
            <a:pPr>
              <a:lnSpc>
                <a:spcPct val="80000"/>
              </a:lnSpc>
              <a:spcBef>
                <a:spcPct val="75000"/>
              </a:spcBef>
              <a:buClr>
                <a:srgbClr val="F0AB00"/>
              </a:buClr>
              <a:buSzPct val="80000"/>
              <a:buFont typeface="Wingdings" pitchFamily="2" charset="2"/>
              <a:buChar char="n"/>
            </a:pPr>
            <a:r>
              <a:rPr lang="en-US" dirty="0">
                <a:solidFill>
                  <a:srgbClr val="000000"/>
                </a:solidFill>
              </a:rPr>
              <a:t> go to Transaction </a:t>
            </a:r>
            <a:r>
              <a:rPr lang="en-US" b="1" dirty="0">
                <a:solidFill>
                  <a:srgbClr val="000000"/>
                </a:solidFill>
              </a:rPr>
              <a:t>RSRT</a:t>
            </a:r>
            <a:r>
              <a:rPr lang="en-US" dirty="0">
                <a:solidFill>
                  <a:srgbClr val="000000"/>
                </a:solidFill>
              </a:rPr>
              <a:t> for deep query analysis</a:t>
            </a:r>
          </a:p>
          <a:p>
            <a:pPr>
              <a:lnSpc>
                <a:spcPct val="80000"/>
              </a:lnSpc>
              <a:spcBef>
                <a:spcPct val="75000"/>
              </a:spcBef>
              <a:buClr>
                <a:srgbClr val="F0AB00"/>
              </a:buClr>
              <a:buSzPct val="80000"/>
              <a:buFont typeface="Wingdings" pitchFamily="2" charset="2"/>
              <a:buChar char="n"/>
            </a:pPr>
            <a:r>
              <a:rPr lang="en-US" dirty="0">
                <a:solidFill>
                  <a:srgbClr val="000000"/>
                </a:solidFill>
              </a:rPr>
              <a:t> enter the technical name of the query and use HTML to display the query results </a:t>
            </a:r>
          </a:p>
          <a:p>
            <a:pPr>
              <a:lnSpc>
                <a:spcPct val="80000"/>
              </a:lnSpc>
              <a:spcBef>
                <a:spcPct val="75000"/>
              </a:spcBef>
              <a:buClr>
                <a:srgbClr val="F0AB00"/>
              </a:buClr>
              <a:buSzPct val="80000"/>
              <a:buFont typeface="Wingdings" pitchFamily="2" charset="2"/>
              <a:buChar char="n"/>
            </a:pPr>
            <a:r>
              <a:rPr lang="en-US" dirty="0">
                <a:solidFill>
                  <a:srgbClr val="000000"/>
                </a:solidFill>
              </a:rPr>
              <a:t> go to tab ‘execute and debug’ and choose                    ‘Display Statistics Data’        and                                       ‘Do Not Use Cache’ then execute the Query</a:t>
            </a:r>
          </a:p>
          <a:p>
            <a:pPr>
              <a:lnSpc>
                <a:spcPct val="80000"/>
              </a:lnSpc>
              <a:spcBef>
                <a:spcPct val="75000"/>
              </a:spcBef>
              <a:buClr>
                <a:srgbClr val="F0AB00"/>
              </a:buClr>
              <a:buSzPct val="80000"/>
              <a:buFont typeface="Wingdings" pitchFamily="2" charset="2"/>
              <a:buChar char="n"/>
            </a:pPr>
            <a:r>
              <a:rPr lang="en-US" dirty="0">
                <a:solidFill>
                  <a:srgbClr val="000000"/>
                </a:solidFill>
              </a:rPr>
              <a:t> if there is an input prompt please ask a business user from the customer for a possible entry  </a:t>
            </a:r>
          </a:p>
        </p:txBody>
      </p:sp>
      <p:pic>
        <p:nvPicPr>
          <p:cNvPr id="4" name="Picture 5"/>
          <p:cNvPicPr>
            <a:picLocks noChangeAspect="1" noChangeArrowheads="1"/>
          </p:cNvPicPr>
          <p:nvPr/>
        </p:nvPicPr>
        <p:blipFill>
          <a:blip r:embed="rId2"/>
          <a:srcRect/>
          <a:stretch>
            <a:fillRect/>
          </a:stretch>
        </p:blipFill>
        <p:spPr bwMode="gray">
          <a:xfrm>
            <a:off x="344488" y="1228725"/>
            <a:ext cx="5130800" cy="3086100"/>
          </a:xfrm>
          <a:prstGeom prst="rect">
            <a:avLst/>
          </a:prstGeom>
          <a:noFill/>
          <a:ln w="12700" algn="ctr">
            <a:noFill/>
            <a:miter lim="800000"/>
            <a:headEnd/>
            <a:tailEnd/>
          </a:ln>
        </p:spPr>
      </p:pic>
      <p:pic>
        <p:nvPicPr>
          <p:cNvPr id="5" name="Picture 6"/>
          <p:cNvPicPr>
            <a:picLocks noChangeAspect="1" noChangeArrowheads="1"/>
          </p:cNvPicPr>
          <p:nvPr/>
        </p:nvPicPr>
        <p:blipFill>
          <a:blip r:embed="rId3"/>
          <a:srcRect/>
          <a:stretch>
            <a:fillRect/>
          </a:stretch>
        </p:blipFill>
        <p:spPr bwMode="gray">
          <a:xfrm>
            <a:off x="384175" y="3292475"/>
            <a:ext cx="2062163" cy="3409950"/>
          </a:xfrm>
          <a:prstGeom prst="rect">
            <a:avLst/>
          </a:prstGeom>
          <a:noFill/>
          <a:ln w="12700" algn="ctr">
            <a:noFill/>
            <a:miter lim="800000"/>
            <a:headEnd/>
            <a:tailEnd/>
          </a:ln>
        </p:spPr>
      </p:pic>
      <p:pic>
        <p:nvPicPr>
          <p:cNvPr id="6" name="Picture 7"/>
          <p:cNvPicPr>
            <a:picLocks noChangeAspect="1" noChangeArrowheads="1"/>
          </p:cNvPicPr>
          <p:nvPr/>
        </p:nvPicPr>
        <p:blipFill>
          <a:blip r:embed="rId4"/>
          <a:srcRect/>
          <a:stretch>
            <a:fillRect/>
          </a:stretch>
        </p:blipFill>
        <p:spPr bwMode="gray">
          <a:xfrm>
            <a:off x="2479675" y="4486275"/>
            <a:ext cx="3201988" cy="1563688"/>
          </a:xfrm>
          <a:prstGeom prst="rect">
            <a:avLst/>
          </a:prstGeom>
          <a:noFill/>
          <a:ln w="12700" algn="ctr">
            <a:noFill/>
            <a:miter lim="800000"/>
            <a:headEnd/>
            <a:tailEnd/>
          </a:ln>
        </p:spPr>
      </p:pic>
      <p:sp>
        <p:nvSpPr>
          <p:cNvPr id="7" name="Line 8"/>
          <p:cNvSpPr>
            <a:spLocks noChangeShapeType="1"/>
          </p:cNvSpPr>
          <p:nvPr/>
        </p:nvSpPr>
        <p:spPr bwMode="gray">
          <a:xfrm flipH="1">
            <a:off x="4016375" y="5537200"/>
            <a:ext cx="1846263" cy="274638"/>
          </a:xfrm>
          <a:prstGeom prst="line">
            <a:avLst/>
          </a:prstGeom>
          <a:noFill/>
          <a:ln w="12700">
            <a:solidFill>
              <a:schemeClr val="tx1"/>
            </a:solidFill>
            <a:round/>
            <a:headEnd/>
            <a:tailEnd type="triangle" w="med" len="med"/>
          </a:ln>
        </p:spPr>
        <p:txBody>
          <a:bodyPr lIns="0" tIns="0" rIns="0" bIns="0"/>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Detailed Query Analysis in RSRT – statistical data</a:t>
            </a:r>
          </a:p>
        </p:txBody>
      </p:sp>
      <p:pic>
        <p:nvPicPr>
          <p:cNvPr id="3" name="Picture 2"/>
          <p:cNvPicPr>
            <a:picLocks noChangeAspect="1" noChangeArrowheads="1"/>
          </p:cNvPicPr>
          <p:nvPr/>
        </p:nvPicPr>
        <p:blipFill>
          <a:blip r:embed="rId2"/>
          <a:srcRect/>
          <a:stretch>
            <a:fillRect/>
          </a:stretch>
        </p:blipFill>
        <p:spPr bwMode="gray">
          <a:xfrm>
            <a:off x="187325" y="1580537"/>
            <a:ext cx="5599113" cy="4235450"/>
          </a:xfrm>
          <a:prstGeom prst="rect">
            <a:avLst/>
          </a:prstGeom>
          <a:noFill/>
          <a:ln w="12700" algn="ctr">
            <a:noFill/>
            <a:miter lim="800000"/>
            <a:headEnd/>
            <a:tailEnd/>
          </a:ln>
        </p:spPr>
      </p:pic>
      <p:sp>
        <p:nvSpPr>
          <p:cNvPr id="4" name="Text Box 4"/>
          <p:cNvSpPr txBox="1">
            <a:spLocks noChangeArrowheads="1"/>
          </p:cNvSpPr>
          <p:nvPr/>
        </p:nvSpPr>
        <p:spPr bwMode="gray">
          <a:xfrm>
            <a:off x="6075363" y="1832949"/>
            <a:ext cx="2671762" cy="965200"/>
          </a:xfrm>
          <a:prstGeom prst="rect">
            <a:avLst/>
          </a:prstGeom>
          <a:noFill/>
          <a:ln w="12700" algn="ctr">
            <a:noFill/>
            <a:miter lim="800000"/>
            <a:headEnd/>
            <a:tailEnd/>
          </a:ln>
        </p:spPr>
        <p:txBody>
          <a:bodyPr lIns="0" tIns="0" rIns="0" bIns="0">
            <a:spAutoFit/>
          </a:bodyPr>
          <a:lstStyle/>
          <a:p>
            <a:pPr>
              <a:lnSpc>
                <a:spcPct val="80000"/>
              </a:lnSpc>
              <a:spcBef>
                <a:spcPct val="75000"/>
              </a:spcBef>
              <a:buClr>
                <a:srgbClr val="F0AB00"/>
              </a:buClr>
              <a:buSzPct val="80000"/>
              <a:buFont typeface="Wingdings" pitchFamily="2" charset="2"/>
              <a:buChar char="n"/>
            </a:pPr>
            <a:r>
              <a:rPr lang="en-US">
                <a:solidFill>
                  <a:srgbClr val="000000"/>
                </a:solidFill>
              </a:rPr>
              <a:t> the query result will be shown </a:t>
            </a:r>
          </a:p>
          <a:p>
            <a:pPr>
              <a:lnSpc>
                <a:spcPct val="80000"/>
              </a:lnSpc>
              <a:spcBef>
                <a:spcPct val="75000"/>
              </a:spcBef>
              <a:buClr>
                <a:srgbClr val="F0AB00"/>
              </a:buClr>
              <a:buSzPct val="80000"/>
              <a:buFont typeface="Wingdings" pitchFamily="2" charset="2"/>
              <a:buChar char="n"/>
            </a:pPr>
            <a:r>
              <a:rPr lang="en-US">
                <a:solidFill>
                  <a:srgbClr val="000000"/>
                </a:solidFill>
              </a:rPr>
              <a:t> go back to see the statistical information</a:t>
            </a:r>
          </a:p>
        </p:txBody>
      </p:sp>
      <p:sp>
        <p:nvSpPr>
          <p:cNvPr id="5" name="Line 5"/>
          <p:cNvSpPr>
            <a:spLocks noChangeShapeType="1"/>
          </p:cNvSpPr>
          <p:nvPr/>
        </p:nvSpPr>
        <p:spPr bwMode="gray">
          <a:xfrm flipH="1" flipV="1">
            <a:off x="1717675" y="1958362"/>
            <a:ext cx="4264025" cy="461962"/>
          </a:xfrm>
          <a:prstGeom prst="line">
            <a:avLst/>
          </a:prstGeom>
          <a:noFill/>
          <a:ln w="12700">
            <a:solidFill>
              <a:schemeClr val="tx1"/>
            </a:solidFill>
            <a:round/>
            <a:headEnd/>
            <a:tailEnd type="triangle" w="med" len="med"/>
          </a:ln>
        </p:spPr>
        <p:txBody>
          <a:bodyPr lIns="0" tIns="0" rIns="0" bIns="0"/>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Evaluating DSO Activations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Detailed Query Analysis in RSRT – statistical data</a:t>
            </a:r>
          </a:p>
        </p:txBody>
      </p:sp>
      <p:pic>
        <p:nvPicPr>
          <p:cNvPr id="3" name="Picture 3"/>
          <p:cNvPicPr>
            <a:picLocks noChangeAspect="1" noChangeArrowheads="1"/>
          </p:cNvPicPr>
          <p:nvPr/>
        </p:nvPicPr>
        <p:blipFill>
          <a:blip r:embed="rId2"/>
          <a:srcRect/>
          <a:stretch>
            <a:fillRect/>
          </a:stretch>
        </p:blipFill>
        <p:spPr bwMode="gray">
          <a:xfrm>
            <a:off x="333375" y="1627188"/>
            <a:ext cx="6227763" cy="4116387"/>
          </a:xfrm>
          <a:prstGeom prst="rect">
            <a:avLst/>
          </a:prstGeom>
          <a:noFill/>
          <a:ln w="12700" algn="ctr">
            <a:noFill/>
            <a:miter lim="800000"/>
            <a:headEnd/>
            <a:tailEnd/>
          </a:ln>
        </p:spPr>
      </p:pic>
      <p:sp>
        <p:nvSpPr>
          <p:cNvPr id="4" name="Text Box 4"/>
          <p:cNvSpPr txBox="1">
            <a:spLocks noChangeArrowheads="1"/>
          </p:cNvSpPr>
          <p:nvPr/>
        </p:nvSpPr>
        <p:spPr bwMode="gray">
          <a:xfrm>
            <a:off x="6870700" y="1874838"/>
            <a:ext cx="1900238" cy="1329595"/>
          </a:xfrm>
          <a:prstGeom prst="rect">
            <a:avLst/>
          </a:prstGeom>
          <a:noFill/>
          <a:ln w="12700" algn="ctr">
            <a:noFill/>
            <a:miter lim="800000"/>
            <a:headEnd/>
            <a:tailEnd/>
          </a:ln>
        </p:spPr>
        <p:txBody>
          <a:bodyPr lIns="0" tIns="0" rIns="0" bIns="0">
            <a:spAutoFit/>
          </a:bodyPr>
          <a:lstStyle/>
          <a:p>
            <a:pPr>
              <a:lnSpc>
                <a:spcPct val="80000"/>
              </a:lnSpc>
              <a:spcBef>
                <a:spcPct val="75000"/>
              </a:spcBef>
              <a:buClr>
                <a:srgbClr val="F0AB00"/>
              </a:buClr>
              <a:buSzPct val="80000"/>
              <a:buFont typeface="Wingdings" pitchFamily="2" charset="2"/>
              <a:buChar char="n"/>
            </a:pPr>
            <a:r>
              <a:rPr lang="en-US" dirty="0">
                <a:solidFill>
                  <a:srgbClr val="000000"/>
                </a:solidFill>
              </a:rPr>
              <a:t> go to the first tab   -&gt; </a:t>
            </a:r>
            <a:r>
              <a:rPr lang="en-US" dirty="0" smtClean="0">
                <a:solidFill>
                  <a:srgbClr val="000000"/>
                </a:solidFill>
              </a:rPr>
              <a:t>Frontend/ Calculation </a:t>
            </a:r>
            <a:r>
              <a:rPr lang="en-US" dirty="0">
                <a:solidFill>
                  <a:srgbClr val="000000"/>
                </a:solidFill>
              </a:rPr>
              <a:t>Layer                   and export the information to Excel</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Detailed Query Analysis in RSRT – statistical data to Excel</a:t>
            </a:r>
          </a:p>
        </p:txBody>
      </p:sp>
      <p:pic>
        <p:nvPicPr>
          <p:cNvPr id="3" name="Picture 2"/>
          <p:cNvPicPr>
            <a:picLocks noChangeAspect="1" noChangeArrowheads="1"/>
          </p:cNvPicPr>
          <p:nvPr/>
        </p:nvPicPr>
        <p:blipFill>
          <a:blip r:embed="rId2"/>
          <a:srcRect/>
          <a:stretch>
            <a:fillRect/>
          </a:stretch>
        </p:blipFill>
        <p:spPr bwMode="gray">
          <a:xfrm>
            <a:off x="198438" y="1264384"/>
            <a:ext cx="4721225" cy="2141538"/>
          </a:xfrm>
          <a:prstGeom prst="rect">
            <a:avLst/>
          </a:prstGeom>
          <a:noFill/>
          <a:ln w="12700" algn="ctr">
            <a:noFill/>
            <a:miter lim="800000"/>
            <a:headEnd/>
            <a:tailEnd/>
          </a:ln>
        </p:spPr>
      </p:pic>
      <p:sp>
        <p:nvSpPr>
          <p:cNvPr id="4" name="Text Box 4"/>
          <p:cNvSpPr txBox="1">
            <a:spLocks noChangeArrowheads="1"/>
          </p:cNvSpPr>
          <p:nvPr/>
        </p:nvSpPr>
        <p:spPr bwMode="gray">
          <a:xfrm>
            <a:off x="5349875" y="1445359"/>
            <a:ext cx="3395663" cy="2125663"/>
          </a:xfrm>
          <a:prstGeom prst="rect">
            <a:avLst/>
          </a:prstGeom>
          <a:noFill/>
          <a:ln w="12700" algn="ctr">
            <a:noFill/>
            <a:miter lim="800000"/>
            <a:headEnd/>
            <a:tailEnd/>
          </a:ln>
        </p:spPr>
        <p:txBody>
          <a:bodyPr lIns="0" tIns="0" rIns="0" bIns="0">
            <a:spAutoFit/>
          </a:bodyPr>
          <a:lstStyle/>
          <a:p>
            <a:pPr>
              <a:lnSpc>
                <a:spcPct val="80000"/>
              </a:lnSpc>
              <a:spcBef>
                <a:spcPct val="75000"/>
              </a:spcBef>
              <a:buClr>
                <a:srgbClr val="F0AB00"/>
              </a:buClr>
              <a:buSzPct val="80000"/>
              <a:buFont typeface="Wingdings" pitchFamily="2" charset="2"/>
              <a:buChar char="n"/>
            </a:pPr>
            <a:r>
              <a:rPr lang="en-US">
                <a:solidFill>
                  <a:srgbClr val="000000"/>
                </a:solidFill>
              </a:rPr>
              <a:t> to export the results to Excel -&gt; Export (fourth button of the right side) -&gt; use spreadsheet </a:t>
            </a:r>
          </a:p>
          <a:p>
            <a:pPr>
              <a:lnSpc>
                <a:spcPct val="80000"/>
              </a:lnSpc>
              <a:spcBef>
                <a:spcPct val="75000"/>
              </a:spcBef>
              <a:buClr>
                <a:srgbClr val="F0AB00"/>
              </a:buClr>
              <a:buSzPct val="80000"/>
              <a:buFont typeface="Wingdings" pitchFamily="2" charset="2"/>
              <a:buChar char="n"/>
            </a:pPr>
            <a:r>
              <a:rPr lang="en-US">
                <a:solidFill>
                  <a:srgbClr val="000000"/>
                </a:solidFill>
              </a:rPr>
              <a:t> choose Excel (MHTMLFormat) and press enter</a:t>
            </a:r>
          </a:p>
          <a:p>
            <a:pPr>
              <a:lnSpc>
                <a:spcPct val="80000"/>
              </a:lnSpc>
              <a:spcBef>
                <a:spcPct val="75000"/>
              </a:spcBef>
              <a:buClr>
                <a:srgbClr val="F0AB00"/>
              </a:buClr>
              <a:buSzPct val="80000"/>
              <a:buFont typeface="Wingdings" pitchFamily="2" charset="2"/>
              <a:buChar char="n"/>
            </a:pPr>
            <a:r>
              <a:rPr lang="en-US">
                <a:solidFill>
                  <a:srgbClr val="000000"/>
                </a:solidFill>
              </a:rPr>
              <a:t> go to the right directory and select a filename like Frontend_Statistical_&lt;name of the first Query&gt;.MHTML</a:t>
            </a:r>
          </a:p>
        </p:txBody>
      </p:sp>
      <p:pic>
        <p:nvPicPr>
          <p:cNvPr id="5" name="Picture 5"/>
          <p:cNvPicPr>
            <a:picLocks noChangeAspect="1" noChangeArrowheads="1"/>
          </p:cNvPicPr>
          <p:nvPr/>
        </p:nvPicPr>
        <p:blipFill>
          <a:blip r:embed="rId3"/>
          <a:srcRect/>
          <a:stretch>
            <a:fillRect/>
          </a:stretch>
        </p:blipFill>
        <p:spPr bwMode="gray">
          <a:xfrm>
            <a:off x="317500" y="3221772"/>
            <a:ext cx="2714625" cy="3248025"/>
          </a:xfrm>
          <a:prstGeom prst="rect">
            <a:avLst/>
          </a:prstGeom>
          <a:noFill/>
          <a:ln w="12700" algn="ctr">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the runtimes in Excel</a:t>
            </a:r>
          </a:p>
        </p:txBody>
      </p:sp>
      <p:pic>
        <p:nvPicPr>
          <p:cNvPr id="3" name="Picture 3"/>
          <p:cNvPicPr>
            <a:picLocks noChangeAspect="1" noChangeArrowheads="1"/>
          </p:cNvPicPr>
          <p:nvPr/>
        </p:nvPicPr>
        <p:blipFill>
          <a:blip r:embed="rId2"/>
          <a:srcRect/>
          <a:stretch>
            <a:fillRect/>
          </a:stretch>
        </p:blipFill>
        <p:spPr bwMode="gray">
          <a:xfrm>
            <a:off x="167542" y="1271954"/>
            <a:ext cx="8069263" cy="2125663"/>
          </a:xfrm>
          <a:prstGeom prst="rect">
            <a:avLst/>
          </a:prstGeom>
          <a:noFill/>
          <a:ln w="12700" algn="ctr">
            <a:noFill/>
            <a:miter lim="800000"/>
            <a:headEnd/>
            <a:tailEnd/>
          </a:ln>
        </p:spPr>
      </p:pic>
      <p:pic>
        <p:nvPicPr>
          <p:cNvPr id="4" name="Picture 5"/>
          <p:cNvPicPr>
            <a:picLocks noChangeAspect="1" noChangeArrowheads="1"/>
          </p:cNvPicPr>
          <p:nvPr/>
        </p:nvPicPr>
        <p:blipFill>
          <a:blip r:embed="rId3"/>
          <a:srcRect/>
          <a:stretch>
            <a:fillRect/>
          </a:stretch>
        </p:blipFill>
        <p:spPr bwMode="gray">
          <a:xfrm>
            <a:off x="5307867" y="3405554"/>
            <a:ext cx="2209800" cy="342900"/>
          </a:xfrm>
          <a:prstGeom prst="rect">
            <a:avLst/>
          </a:prstGeom>
          <a:noFill/>
          <a:ln w="12700" algn="ctr">
            <a:noFill/>
            <a:miter lim="800000"/>
            <a:headEnd/>
            <a:tailEnd/>
          </a:ln>
        </p:spPr>
      </p:pic>
      <p:sp>
        <p:nvSpPr>
          <p:cNvPr id="5" name="Text Box 6"/>
          <p:cNvSpPr txBox="1">
            <a:spLocks noChangeArrowheads="1"/>
          </p:cNvSpPr>
          <p:nvPr/>
        </p:nvSpPr>
        <p:spPr bwMode="gray">
          <a:xfrm>
            <a:off x="516792" y="3847125"/>
            <a:ext cx="8299450" cy="1731243"/>
          </a:xfrm>
          <a:prstGeom prst="rect">
            <a:avLst/>
          </a:prstGeom>
          <a:noFill/>
          <a:ln w="12700" algn="ctr">
            <a:noFill/>
            <a:miter lim="800000"/>
            <a:headEnd/>
            <a:tailEnd/>
          </a:ln>
        </p:spPr>
        <p:txBody>
          <a:bodyPr lIns="0" tIns="0" rIns="0" bIns="0">
            <a:spAutoFit/>
          </a:bodyPr>
          <a:lstStyle/>
          <a:p>
            <a:pPr>
              <a:lnSpc>
                <a:spcPct val="80000"/>
              </a:lnSpc>
              <a:spcBef>
                <a:spcPct val="75000"/>
              </a:spcBef>
              <a:buClr>
                <a:srgbClr val="F0AB00"/>
              </a:buClr>
              <a:buSzPct val="80000"/>
              <a:buFont typeface="Wingdings" pitchFamily="2" charset="2"/>
              <a:buChar char="n"/>
            </a:pPr>
            <a:r>
              <a:rPr lang="en-US" dirty="0">
                <a:solidFill>
                  <a:srgbClr val="000000"/>
                </a:solidFill>
              </a:rPr>
              <a:t> analyze the Excel sheet – sum the duration time </a:t>
            </a:r>
          </a:p>
          <a:p>
            <a:pPr>
              <a:lnSpc>
                <a:spcPct val="80000"/>
              </a:lnSpc>
              <a:spcBef>
                <a:spcPct val="75000"/>
              </a:spcBef>
              <a:buClr>
                <a:srgbClr val="F0AB00"/>
              </a:buClr>
              <a:buSzPct val="80000"/>
              <a:buFont typeface="Wingdings" pitchFamily="2" charset="2"/>
              <a:buChar char="n"/>
            </a:pPr>
            <a:r>
              <a:rPr lang="en-US" dirty="0">
                <a:solidFill>
                  <a:srgbClr val="000000"/>
                </a:solidFill>
              </a:rPr>
              <a:t> look on the events </a:t>
            </a:r>
            <a:r>
              <a:rPr lang="en-US" dirty="0" err="1" smtClean="0">
                <a:solidFill>
                  <a:srgbClr val="000000"/>
                </a:solidFill>
              </a:rPr>
              <a:t>xxxxxx</a:t>
            </a:r>
            <a:r>
              <a:rPr lang="en-US" dirty="0" smtClean="0">
                <a:solidFill>
                  <a:srgbClr val="000000"/>
                </a:solidFill>
              </a:rPr>
              <a:t> at </a:t>
            </a:r>
            <a:r>
              <a:rPr lang="en-US" dirty="0">
                <a:solidFill>
                  <a:srgbClr val="000000"/>
                </a:solidFill>
              </a:rPr>
              <a:t>the duration time </a:t>
            </a:r>
          </a:p>
          <a:p>
            <a:pPr>
              <a:lnSpc>
                <a:spcPct val="80000"/>
              </a:lnSpc>
              <a:spcBef>
                <a:spcPct val="75000"/>
              </a:spcBef>
              <a:buClr>
                <a:srgbClr val="F0AB00"/>
              </a:buClr>
              <a:buSzPct val="80000"/>
              <a:buFont typeface="Wingdings" pitchFamily="2" charset="2"/>
              <a:buChar char="n"/>
            </a:pPr>
            <a:r>
              <a:rPr lang="en-US" dirty="0">
                <a:solidFill>
                  <a:srgbClr val="000000"/>
                </a:solidFill>
              </a:rPr>
              <a:t> if the duration time of all events </a:t>
            </a:r>
            <a:r>
              <a:rPr lang="en-US" dirty="0" err="1" smtClean="0">
                <a:solidFill>
                  <a:srgbClr val="000000"/>
                </a:solidFill>
              </a:rPr>
              <a:t>xxxxx</a:t>
            </a:r>
            <a:r>
              <a:rPr lang="en-US" dirty="0" smtClean="0">
                <a:solidFill>
                  <a:srgbClr val="000000"/>
                </a:solidFill>
              </a:rPr>
              <a:t> is </a:t>
            </a:r>
            <a:r>
              <a:rPr lang="en-US" dirty="0">
                <a:solidFill>
                  <a:srgbClr val="000000"/>
                </a:solidFill>
              </a:rPr>
              <a:t>higher then all other times the </a:t>
            </a:r>
            <a:r>
              <a:rPr lang="en-US" dirty="0" smtClean="0">
                <a:solidFill>
                  <a:srgbClr val="000000"/>
                </a:solidFill>
              </a:rPr>
              <a:t>BW on HANA will provide a significant improvement  </a:t>
            </a:r>
            <a:endParaRPr lang="en-US" dirty="0">
              <a:solidFill>
                <a:srgbClr val="000000"/>
              </a:solidFill>
            </a:endParaRPr>
          </a:p>
          <a:p>
            <a:pPr>
              <a:lnSpc>
                <a:spcPct val="80000"/>
              </a:lnSpc>
              <a:spcBef>
                <a:spcPct val="75000"/>
              </a:spcBef>
              <a:buClr>
                <a:srgbClr val="F0AB00"/>
              </a:buClr>
              <a:buSzPct val="80000"/>
              <a:buFont typeface="Wingdings" pitchFamily="2" charset="2"/>
              <a:buChar char="n"/>
            </a:pPr>
            <a:r>
              <a:rPr lang="en-US" dirty="0">
                <a:solidFill>
                  <a:srgbClr val="000000"/>
                </a:solidFill>
              </a:rPr>
              <a:t> prepare a list of the event </a:t>
            </a:r>
            <a:r>
              <a:rPr lang="en-US" dirty="0" err="1" smtClean="0">
                <a:solidFill>
                  <a:srgbClr val="000000"/>
                </a:solidFill>
              </a:rPr>
              <a:t>xxxxx</a:t>
            </a:r>
            <a:r>
              <a:rPr lang="en-US" dirty="0" smtClean="0">
                <a:solidFill>
                  <a:srgbClr val="000000"/>
                </a:solidFill>
              </a:rPr>
              <a:t> times </a:t>
            </a:r>
            <a:r>
              <a:rPr lang="en-US" dirty="0">
                <a:solidFill>
                  <a:srgbClr val="000000"/>
                </a:solidFill>
              </a:rPr>
              <a:t>in comparison to the other event times </a:t>
            </a:r>
          </a:p>
        </p:txBody>
      </p:sp>
      <p:pic>
        <p:nvPicPr>
          <p:cNvPr id="6" name="Picture 7"/>
          <p:cNvPicPr>
            <a:picLocks noChangeAspect="1" noChangeArrowheads="1"/>
          </p:cNvPicPr>
          <p:nvPr/>
        </p:nvPicPr>
        <p:blipFill>
          <a:blip r:embed="rId4"/>
          <a:srcRect/>
          <a:stretch>
            <a:fillRect/>
          </a:stretch>
        </p:blipFill>
        <p:spPr bwMode="gray">
          <a:xfrm>
            <a:off x="391380" y="5785217"/>
            <a:ext cx="4029075" cy="762000"/>
          </a:xfrm>
          <a:prstGeom prst="rect">
            <a:avLst/>
          </a:prstGeom>
          <a:noFill/>
          <a:ln w="12700" algn="ctr">
            <a:solidFill>
              <a:schemeClr val="tx1"/>
            </a:solid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Detailed Query Analysis in RSRT – statistical data to Excel</a:t>
            </a:r>
          </a:p>
        </p:txBody>
      </p:sp>
      <p:sp>
        <p:nvSpPr>
          <p:cNvPr id="3" name="Text Box 3"/>
          <p:cNvSpPr txBox="1">
            <a:spLocks noChangeArrowheads="1"/>
          </p:cNvSpPr>
          <p:nvPr/>
        </p:nvSpPr>
        <p:spPr bwMode="gray">
          <a:xfrm>
            <a:off x="358775" y="1874838"/>
            <a:ext cx="8412163" cy="195262"/>
          </a:xfrm>
          <a:prstGeom prst="rect">
            <a:avLst/>
          </a:prstGeom>
          <a:noFill/>
          <a:ln w="12700" algn="ctr">
            <a:noFill/>
            <a:miter lim="800000"/>
            <a:headEnd/>
            <a:tailEnd/>
          </a:ln>
        </p:spPr>
        <p:txBody>
          <a:bodyPr lIns="0" tIns="0" rIns="0" bIns="0">
            <a:spAutoFit/>
          </a:bodyPr>
          <a:lstStyle/>
          <a:p>
            <a:pPr>
              <a:lnSpc>
                <a:spcPct val="80000"/>
              </a:lnSpc>
              <a:spcBef>
                <a:spcPct val="75000"/>
              </a:spcBef>
              <a:buClr>
                <a:srgbClr val="F0AB00"/>
              </a:buClr>
              <a:buSzPct val="80000"/>
              <a:buFont typeface="Wingdings" pitchFamily="2" charset="2"/>
              <a:buChar char="n"/>
            </a:pPr>
            <a:r>
              <a:rPr lang="en-US">
                <a:solidFill>
                  <a:srgbClr val="000000"/>
                </a:solidFill>
              </a:rPr>
              <a:t> go to the second tab   -&gt; Aggregation Layer and export the information to Excel</a:t>
            </a:r>
          </a:p>
        </p:txBody>
      </p:sp>
      <p:pic>
        <p:nvPicPr>
          <p:cNvPr id="4" name="Picture 4"/>
          <p:cNvPicPr>
            <a:picLocks noChangeAspect="1" noChangeArrowheads="1"/>
          </p:cNvPicPr>
          <p:nvPr/>
        </p:nvPicPr>
        <p:blipFill>
          <a:blip r:embed="rId2"/>
          <a:srcRect/>
          <a:stretch>
            <a:fillRect/>
          </a:stretch>
        </p:blipFill>
        <p:spPr bwMode="gray">
          <a:xfrm>
            <a:off x="350838" y="3025775"/>
            <a:ext cx="8424862" cy="2395538"/>
          </a:xfrm>
          <a:prstGeom prst="rect">
            <a:avLst/>
          </a:prstGeom>
          <a:noFill/>
          <a:ln w="12700" algn="ctr">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Detailed Query Analysis in RSRT – statistical data to Excel</a:t>
            </a:r>
          </a:p>
        </p:txBody>
      </p:sp>
      <p:sp>
        <p:nvSpPr>
          <p:cNvPr id="3" name="Text Box 2"/>
          <p:cNvSpPr txBox="1">
            <a:spLocks noChangeArrowheads="1"/>
          </p:cNvSpPr>
          <p:nvPr/>
        </p:nvSpPr>
        <p:spPr bwMode="gray">
          <a:xfrm>
            <a:off x="5349875" y="1644650"/>
            <a:ext cx="3395663" cy="2125663"/>
          </a:xfrm>
          <a:prstGeom prst="rect">
            <a:avLst/>
          </a:prstGeom>
          <a:noFill/>
          <a:ln w="12700" algn="ctr">
            <a:noFill/>
            <a:miter lim="800000"/>
            <a:headEnd/>
            <a:tailEnd/>
          </a:ln>
        </p:spPr>
        <p:txBody>
          <a:bodyPr lIns="0" tIns="0" rIns="0" bIns="0">
            <a:spAutoFit/>
          </a:bodyPr>
          <a:lstStyle/>
          <a:p>
            <a:pPr>
              <a:lnSpc>
                <a:spcPct val="80000"/>
              </a:lnSpc>
              <a:spcBef>
                <a:spcPct val="75000"/>
              </a:spcBef>
              <a:buClr>
                <a:srgbClr val="F0AB00"/>
              </a:buClr>
              <a:buSzPct val="80000"/>
              <a:buFont typeface="Wingdings" pitchFamily="2" charset="2"/>
              <a:buChar char="n"/>
            </a:pPr>
            <a:r>
              <a:rPr lang="en-US">
                <a:solidFill>
                  <a:srgbClr val="000000"/>
                </a:solidFill>
              </a:rPr>
              <a:t> to export the results to Excel -&gt; Export (fourth button of the right side) -&gt; use spreadsheet </a:t>
            </a:r>
          </a:p>
          <a:p>
            <a:pPr>
              <a:lnSpc>
                <a:spcPct val="80000"/>
              </a:lnSpc>
              <a:spcBef>
                <a:spcPct val="75000"/>
              </a:spcBef>
              <a:buClr>
                <a:srgbClr val="F0AB00"/>
              </a:buClr>
              <a:buSzPct val="80000"/>
              <a:buFont typeface="Wingdings" pitchFamily="2" charset="2"/>
              <a:buChar char="n"/>
            </a:pPr>
            <a:r>
              <a:rPr lang="en-US">
                <a:solidFill>
                  <a:srgbClr val="000000"/>
                </a:solidFill>
              </a:rPr>
              <a:t> choose Excel (MHTMLFormat) and press enter</a:t>
            </a:r>
          </a:p>
          <a:p>
            <a:pPr>
              <a:lnSpc>
                <a:spcPct val="80000"/>
              </a:lnSpc>
              <a:spcBef>
                <a:spcPct val="75000"/>
              </a:spcBef>
              <a:buClr>
                <a:srgbClr val="F0AB00"/>
              </a:buClr>
              <a:buSzPct val="80000"/>
              <a:buFont typeface="Wingdings" pitchFamily="2" charset="2"/>
              <a:buChar char="n"/>
            </a:pPr>
            <a:r>
              <a:rPr lang="en-US">
                <a:solidFill>
                  <a:srgbClr val="000000"/>
                </a:solidFill>
              </a:rPr>
              <a:t> go to the right directory and select a filename like                  Aggregation_Statistical_&lt;name of the first Query&gt;.MHTML</a:t>
            </a:r>
          </a:p>
        </p:txBody>
      </p:sp>
      <p:pic>
        <p:nvPicPr>
          <p:cNvPr id="4" name="Picture 4"/>
          <p:cNvPicPr>
            <a:picLocks noChangeAspect="1" noChangeArrowheads="1"/>
          </p:cNvPicPr>
          <p:nvPr/>
        </p:nvPicPr>
        <p:blipFill>
          <a:blip r:embed="rId2"/>
          <a:srcRect/>
          <a:stretch>
            <a:fillRect/>
          </a:stretch>
        </p:blipFill>
        <p:spPr bwMode="gray">
          <a:xfrm>
            <a:off x="247650" y="1516063"/>
            <a:ext cx="4306888" cy="1727200"/>
          </a:xfrm>
          <a:prstGeom prst="rect">
            <a:avLst/>
          </a:prstGeom>
          <a:noFill/>
          <a:ln w="12700" algn="ctr">
            <a:noFill/>
            <a:miter lim="800000"/>
            <a:headEnd/>
            <a:tailEnd/>
          </a:ln>
        </p:spPr>
      </p:pic>
      <p:pic>
        <p:nvPicPr>
          <p:cNvPr id="5" name="Picture 5"/>
          <p:cNvPicPr>
            <a:picLocks noChangeAspect="1" noChangeArrowheads="1"/>
          </p:cNvPicPr>
          <p:nvPr/>
        </p:nvPicPr>
        <p:blipFill>
          <a:blip r:embed="rId3"/>
          <a:srcRect/>
          <a:stretch>
            <a:fillRect/>
          </a:stretch>
        </p:blipFill>
        <p:spPr bwMode="gray">
          <a:xfrm>
            <a:off x="320675" y="3421063"/>
            <a:ext cx="2595563" cy="3063875"/>
          </a:xfrm>
          <a:prstGeom prst="rect">
            <a:avLst/>
          </a:prstGeom>
          <a:noFill/>
          <a:ln w="12700" algn="ctr">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the selected and transported data in Excel</a:t>
            </a:r>
          </a:p>
        </p:txBody>
      </p:sp>
      <p:pic>
        <p:nvPicPr>
          <p:cNvPr id="3" name="Picture 3"/>
          <p:cNvPicPr>
            <a:picLocks noChangeAspect="1" noChangeArrowheads="1"/>
          </p:cNvPicPr>
          <p:nvPr/>
        </p:nvPicPr>
        <p:blipFill>
          <a:blip r:embed="rId2"/>
          <a:srcRect/>
          <a:stretch>
            <a:fillRect/>
          </a:stretch>
        </p:blipFill>
        <p:spPr bwMode="gray">
          <a:xfrm>
            <a:off x="333375" y="2132745"/>
            <a:ext cx="8420100" cy="1884362"/>
          </a:xfrm>
          <a:prstGeom prst="rect">
            <a:avLst/>
          </a:prstGeom>
          <a:noFill/>
          <a:ln w="12700" algn="ctr">
            <a:noFill/>
            <a:miter lim="800000"/>
            <a:headEnd/>
            <a:tailEnd/>
          </a:ln>
        </p:spPr>
      </p:pic>
      <p:sp>
        <p:nvSpPr>
          <p:cNvPr id="4" name="Text Box 4"/>
          <p:cNvSpPr txBox="1">
            <a:spLocks noChangeArrowheads="1"/>
          </p:cNvSpPr>
          <p:nvPr/>
        </p:nvSpPr>
        <p:spPr bwMode="gray">
          <a:xfrm>
            <a:off x="358775" y="1499332"/>
            <a:ext cx="8299450" cy="195263"/>
          </a:xfrm>
          <a:prstGeom prst="rect">
            <a:avLst/>
          </a:prstGeom>
          <a:noFill/>
          <a:ln w="12700" algn="ctr">
            <a:noFill/>
            <a:miter lim="800000"/>
            <a:headEnd/>
            <a:tailEnd/>
          </a:ln>
        </p:spPr>
        <p:txBody>
          <a:bodyPr lIns="0" tIns="0" rIns="0" bIns="0">
            <a:spAutoFit/>
          </a:bodyPr>
          <a:lstStyle/>
          <a:p>
            <a:pPr>
              <a:lnSpc>
                <a:spcPct val="80000"/>
              </a:lnSpc>
              <a:spcBef>
                <a:spcPct val="75000"/>
              </a:spcBef>
              <a:buClr>
                <a:srgbClr val="F0AB00"/>
              </a:buClr>
              <a:buSzPct val="80000"/>
              <a:buFont typeface="Wingdings" pitchFamily="2" charset="2"/>
              <a:buChar char="n"/>
            </a:pPr>
            <a:r>
              <a:rPr lang="en-US">
                <a:solidFill>
                  <a:srgbClr val="000000"/>
                </a:solidFill>
              </a:rPr>
              <a:t> analyze the Excel sheet – sum the ‘records selected’ and the ‘records transported’</a:t>
            </a:r>
          </a:p>
        </p:txBody>
      </p:sp>
      <p:sp>
        <p:nvSpPr>
          <p:cNvPr id="5" name="Text Box 5"/>
          <p:cNvSpPr txBox="1">
            <a:spLocks noChangeArrowheads="1"/>
          </p:cNvSpPr>
          <p:nvPr/>
        </p:nvSpPr>
        <p:spPr bwMode="gray">
          <a:xfrm>
            <a:off x="469900" y="4706082"/>
            <a:ext cx="8332788" cy="574675"/>
          </a:xfrm>
          <a:prstGeom prst="rect">
            <a:avLst/>
          </a:prstGeom>
          <a:noFill/>
          <a:ln w="12700" algn="ctr">
            <a:noFill/>
            <a:miter lim="800000"/>
            <a:headEnd/>
            <a:tailEnd/>
          </a:ln>
        </p:spPr>
        <p:txBody>
          <a:bodyPr lIns="0" tIns="0" rIns="0" bIns="0">
            <a:spAutoFit/>
          </a:bodyPr>
          <a:lstStyle/>
          <a:p>
            <a:pPr>
              <a:lnSpc>
                <a:spcPct val="80000"/>
              </a:lnSpc>
              <a:spcBef>
                <a:spcPct val="75000"/>
              </a:spcBef>
              <a:buClr>
                <a:srgbClr val="F0AB00"/>
              </a:buClr>
              <a:buSzPct val="80000"/>
              <a:buFont typeface="Wingdings" pitchFamily="2" charset="2"/>
              <a:buChar char="n"/>
            </a:pPr>
            <a:r>
              <a:rPr lang="en-US">
                <a:solidFill>
                  <a:srgbClr val="000000"/>
                </a:solidFill>
              </a:rPr>
              <a:t> repeat the RSRT analysis for each query from the customers most important query list</a:t>
            </a:r>
          </a:p>
          <a:p>
            <a:pPr>
              <a:lnSpc>
                <a:spcPct val="80000"/>
              </a:lnSpc>
              <a:spcBef>
                <a:spcPct val="75000"/>
              </a:spcBef>
              <a:buClr>
                <a:srgbClr val="F0AB00"/>
              </a:buClr>
              <a:buSzPct val="80000"/>
              <a:buFont typeface="Wingdings" pitchFamily="2" charset="2"/>
              <a:buChar char="n"/>
            </a:pPr>
            <a:r>
              <a:rPr lang="en-US">
                <a:solidFill>
                  <a:srgbClr val="000000"/>
                </a:solidFill>
              </a:rPr>
              <a:t> prepare an Excel sheet for each query and save the result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Detailed Query Analysis in RSRT – in case the customer hasn’t prepare a list of queries</a:t>
            </a:r>
          </a:p>
        </p:txBody>
      </p:sp>
      <p:sp>
        <p:nvSpPr>
          <p:cNvPr id="3" name="Text Box 3"/>
          <p:cNvSpPr txBox="1">
            <a:spLocks noChangeArrowheads="1"/>
          </p:cNvSpPr>
          <p:nvPr/>
        </p:nvSpPr>
        <p:spPr bwMode="gray">
          <a:xfrm>
            <a:off x="427038" y="1344613"/>
            <a:ext cx="8351837" cy="195262"/>
          </a:xfrm>
          <a:prstGeom prst="rect">
            <a:avLst/>
          </a:prstGeom>
          <a:noFill/>
          <a:ln w="12700" algn="ctr">
            <a:noFill/>
            <a:miter lim="800000"/>
            <a:headEnd/>
            <a:tailEnd/>
          </a:ln>
        </p:spPr>
        <p:txBody>
          <a:bodyPr lIns="0" tIns="0" rIns="0" bIns="0">
            <a:spAutoFit/>
          </a:bodyPr>
          <a:lstStyle/>
          <a:p>
            <a:pPr>
              <a:lnSpc>
                <a:spcPct val="80000"/>
              </a:lnSpc>
              <a:spcBef>
                <a:spcPct val="75000"/>
              </a:spcBef>
              <a:buClr>
                <a:srgbClr val="F0AB00"/>
              </a:buClr>
              <a:buSzPct val="80000"/>
              <a:buFont typeface="Wingdings" pitchFamily="2" charset="2"/>
              <a:buChar char="n"/>
            </a:pPr>
            <a:r>
              <a:rPr lang="en-US">
                <a:solidFill>
                  <a:srgbClr val="000000"/>
                </a:solidFill>
              </a:rPr>
              <a:t> go to transaction se16 and choose the table RSDDSTAT_DM</a:t>
            </a:r>
          </a:p>
        </p:txBody>
      </p:sp>
      <p:pic>
        <p:nvPicPr>
          <p:cNvPr id="4" name="Picture 4"/>
          <p:cNvPicPr>
            <a:picLocks noChangeAspect="1" noChangeArrowheads="1"/>
          </p:cNvPicPr>
          <p:nvPr/>
        </p:nvPicPr>
        <p:blipFill>
          <a:blip r:embed="rId2"/>
          <a:srcRect/>
          <a:stretch>
            <a:fillRect/>
          </a:stretch>
        </p:blipFill>
        <p:spPr bwMode="gray">
          <a:xfrm>
            <a:off x="342900" y="1755775"/>
            <a:ext cx="4930775" cy="1768475"/>
          </a:xfrm>
          <a:prstGeom prst="rect">
            <a:avLst/>
          </a:prstGeom>
          <a:noFill/>
          <a:ln w="12700" algn="ctr">
            <a:noFill/>
            <a:miter lim="800000"/>
            <a:headEnd/>
            <a:tailEnd/>
          </a:ln>
        </p:spPr>
      </p:pic>
      <p:pic>
        <p:nvPicPr>
          <p:cNvPr id="5" name="Picture 5"/>
          <p:cNvPicPr>
            <a:picLocks noChangeAspect="1" noChangeArrowheads="1"/>
          </p:cNvPicPr>
          <p:nvPr/>
        </p:nvPicPr>
        <p:blipFill>
          <a:blip r:embed="rId3"/>
          <a:srcRect/>
          <a:stretch>
            <a:fillRect/>
          </a:stretch>
        </p:blipFill>
        <p:spPr bwMode="gray">
          <a:xfrm>
            <a:off x="334963" y="3614738"/>
            <a:ext cx="2374900" cy="2859087"/>
          </a:xfrm>
          <a:prstGeom prst="rect">
            <a:avLst/>
          </a:prstGeom>
          <a:noFill/>
          <a:ln w="12700" algn="ctr">
            <a:noFill/>
            <a:miter lim="800000"/>
            <a:headEnd/>
            <a:tailEnd/>
          </a:ln>
        </p:spPr>
      </p:pic>
      <p:sp>
        <p:nvSpPr>
          <p:cNvPr id="6" name="Text Box 6"/>
          <p:cNvSpPr txBox="1">
            <a:spLocks noChangeArrowheads="1"/>
          </p:cNvSpPr>
          <p:nvPr/>
        </p:nvSpPr>
        <p:spPr bwMode="gray">
          <a:xfrm>
            <a:off x="3298825" y="3740395"/>
            <a:ext cx="5441950" cy="2369880"/>
          </a:xfrm>
          <a:prstGeom prst="rect">
            <a:avLst/>
          </a:prstGeom>
          <a:noFill/>
          <a:ln w="12700" algn="ctr">
            <a:noFill/>
            <a:miter lim="800000"/>
            <a:headEnd/>
            <a:tailEnd/>
          </a:ln>
        </p:spPr>
        <p:txBody>
          <a:bodyPr lIns="0" tIns="0" rIns="0" bIns="0">
            <a:spAutoFit/>
          </a:bodyPr>
          <a:lstStyle/>
          <a:p>
            <a:pPr>
              <a:lnSpc>
                <a:spcPct val="80000"/>
              </a:lnSpc>
              <a:spcBef>
                <a:spcPct val="75000"/>
              </a:spcBef>
              <a:buClr>
                <a:srgbClr val="F0AB00"/>
              </a:buClr>
              <a:buSzPct val="80000"/>
              <a:buFont typeface="Wingdings" pitchFamily="2" charset="2"/>
              <a:buChar char="n"/>
            </a:pPr>
            <a:r>
              <a:rPr lang="en-US" sz="1400" dirty="0">
                <a:solidFill>
                  <a:srgbClr val="000000"/>
                </a:solidFill>
              </a:rPr>
              <a:t> choose width of Output list – 1024 and </a:t>
            </a:r>
            <a:r>
              <a:rPr lang="en-US" sz="1400" dirty="0" smtClean="0">
                <a:solidFill>
                  <a:srgbClr val="000000"/>
                </a:solidFill>
              </a:rPr>
              <a:t>clear </a:t>
            </a:r>
            <a:r>
              <a:rPr lang="en-US" sz="1400" dirty="0">
                <a:solidFill>
                  <a:srgbClr val="000000"/>
                </a:solidFill>
              </a:rPr>
              <a:t>the field Maximum No. of Hits</a:t>
            </a:r>
          </a:p>
          <a:p>
            <a:pPr>
              <a:lnSpc>
                <a:spcPct val="80000"/>
              </a:lnSpc>
              <a:spcBef>
                <a:spcPct val="75000"/>
              </a:spcBef>
              <a:buClr>
                <a:srgbClr val="F0AB00"/>
              </a:buClr>
              <a:buSzPct val="80000"/>
              <a:buFont typeface="Wingdings" pitchFamily="2" charset="2"/>
              <a:buChar char="n"/>
            </a:pPr>
            <a:r>
              <a:rPr lang="en-US" sz="1400" dirty="0">
                <a:solidFill>
                  <a:srgbClr val="000000"/>
                </a:solidFill>
              </a:rPr>
              <a:t> select ‘greater than or equal to’ and use the date of the </a:t>
            </a:r>
            <a:r>
              <a:rPr lang="en-US" sz="1400" dirty="0" smtClean="0">
                <a:solidFill>
                  <a:srgbClr val="000000"/>
                </a:solidFill>
              </a:rPr>
              <a:t>last </a:t>
            </a:r>
            <a:r>
              <a:rPr lang="en-US" sz="1400" dirty="0">
                <a:solidFill>
                  <a:srgbClr val="000000"/>
                </a:solidFill>
              </a:rPr>
              <a:t>week as </a:t>
            </a:r>
            <a:r>
              <a:rPr lang="en-US" sz="1400" dirty="0" err="1">
                <a:solidFill>
                  <a:srgbClr val="000000"/>
                </a:solidFill>
              </a:rPr>
              <a:t>Starttime</a:t>
            </a:r>
            <a:endParaRPr lang="en-US" sz="1400" dirty="0">
              <a:solidFill>
                <a:srgbClr val="000000"/>
              </a:solidFill>
            </a:endParaRPr>
          </a:p>
          <a:p>
            <a:pPr>
              <a:lnSpc>
                <a:spcPct val="80000"/>
              </a:lnSpc>
              <a:spcBef>
                <a:spcPct val="75000"/>
              </a:spcBef>
              <a:buClr>
                <a:srgbClr val="F0AB00"/>
              </a:buClr>
              <a:buSzPct val="80000"/>
              <a:buFont typeface="Wingdings" pitchFamily="2" charset="2"/>
              <a:buChar char="n"/>
            </a:pPr>
            <a:r>
              <a:rPr lang="en-US" sz="1400" dirty="0">
                <a:solidFill>
                  <a:srgbClr val="000000"/>
                </a:solidFill>
              </a:rPr>
              <a:t> execute the query and sort the runtimes for the field </a:t>
            </a:r>
            <a:r>
              <a:rPr lang="en-US" sz="1400" dirty="0" err="1">
                <a:solidFill>
                  <a:srgbClr val="000000"/>
                </a:solidFill>
              </a:rPr>
              <a:t>timeread</a:t>
            </a:r>
            <a:r>
              <a:rPr lang="en-US" sz="1400" dirty="0">
                <a:solidFill>
                  <a:srgbClr val="000000"/>
                </a:solidFill>
              </a:rPr>
              <a:t> in  descending order – count the OBJNAME to get the most executions and prepare a list with this queries</a:t>
            </a:r>
          </a:p>
          <a:p>
            <a:pPr>
              <a:lnSpc>
                <a:spcPct val="80000"/>
              </a:lnSpc>
              <a:spcBef>
                <a:spcPct val="75000"/>
              </a:spcBef>
              <a:buClr>
                <a:srgbClr val="F0AB00"/>
              </a:buClr>
              <a:buSzPct val="80000"/>
              <a:buFont typeface="Wingdings" pitchFamily="2" charset="2"/>
              <a:buChar char="n"/>
            </a:pPr>
            <a:r>
              <a:rPr lang="en-US" sz="1400" dirty="0">
                <a:solidFill>
                  <a:srgbClr val="000000"/>
                </a:solidFill>
              </a:rPr>
              <a:t> </a:t>
            </a:r>
            <a:r>
              <a:rPr lang="en-US" sz="1400" b="1" dirty="0">
                <a:solidFill>
                  <a:srgbClr val="000000"/>
                </a:solidFill>
              </a:rPr>
              <a:t>or</a:t>
            </a:r>
            <a:r>
              <a:rPr lang="en-US" sz="1400" dirty="0">
                <a:solidFill>
                  <a:srgbClr val="000000"/>
                </a:solidFill>
              </a:rPr>
              <a:t> use the RSDDSTAT_DM.xls list to count the queries with the most executions and the longest runtimes in the field </a:t>
            </a:r>
            <a:r>
              <a:rPr lang="en-US" sz="1400" dirty="0" err="1">
                <a:solidFill>
                  <a:srgbClr val="000000"/>
                </a:solidFill>
              </a:rPr>
              <a:t>timeread</a:t>
            </a:r>
            <a:endParaRPr lang="en-US" sz="1400" dirty="0">
              <a:solidFill>
                <a:srgbClr val="000000"/>
              </a:solidFill>
            </a:endParaRPr>
          </a:p>
          <a:p>
            <a:pPr>
              <a:lnSpc>
                <a:spcPct val="80000"/>
              </a:lnSpc>
              <a:spcBef>
                <a:spcPct val="75000"/>
              </a:spcBef>
              <a:buClr>
                <a:srgbClr val="F0AB00"/>
              </a:buClr>
              <a:buSzPct val="80000"/>
              <a:buFont typeface="Wingdings" pitchFamily="2" charset="2"/>
              <a:buChar char="n"/>
            </a:pPr>
            <a:r>
              <a:rPr lang="en-US" sz="1400" dirty="0">
                <a:solidFill>
                  <a:srgbClr val="000000"/>
                </a:solidFill>
              </a:rPr>
              <a:t> start performance measurement in RSRT</a:t>
            </a:r>
          </a:p>
        </p:txBody>
      </p:sp>
      <p:pic>
        <p:nvPicPr>
          <p:cNvPr id="7" name="Picture 7"/>
          <p:cNvPicPr>
            <a:picLocks noChangeAspect="1" noChangeArrowheads="1"/>
          </p:cNvPicPr>
          <p:nvPr/>
        </p:nvPicPr>
        <p:blipFill>
          <a:blip r:embed="rId4"/>
          <a:srcRect/>
          <a:stretch>
            <a:fillRect/>
          </a:stretch>
        </p:blipFill>
        <p:spPr bwMode="gray">
          <a:xfrm>
            <a:off x="1079500" y="4618038"/>
            <a:ext cx="898525" cy="1400175"/>
          </a:xfrm>
          <a:prstGeom prst="rect">
            <a:avLst/>
          </a:prstGeom>
          <a:noFill/>
          <a:ln w="12700" algn="ctr">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the data model</a:t>
            </a:r>
          </a:p>
        </p:txBody>
      </p:sp>
      <p:sp>
        <p:nvSpPr>
          <p:cNvPr id="3" name="Rectangle 6"/>
          <p:cNvSpPr>
            <a:spLocks noChangeArrowheads="1"/>
          </p:cNvSpPr>
          <p:nvPr/>
        </p:nvSpPr>
        <p:spPr bwMode="gray">
          <a:xfrm>
            <a:off x="223838" y="1398098"/>
            <a:ext cx="8645525" cy="422275"/>
          </a:xfrm>
          <a:prstGeom prst="rect">
            <a:avLst/>
          </a:prstGeom>
          <a:noFill/>
          <a:ln w="12700" algn="ctr">
            <a:noFill/>
            <a:miter lim="800000"/>
            <a:headEnd/>
            <a:tailEnd/>
          </a:ln>
        </p:spPr>
        <p:txBody>
          <a:bodyPr lIns="0" tIns="0" rIns="0" bIns="0"/>
          <a:lstStyle/>
          <a:p>
            <a:r>
              <a:rPr lang="en-US" dirty="0"/>
              <a:t> Use transaction SE38 and maintain program name </a:t>
            </a:r>
          </a:p>
          <a:p>
            <a:pPr marL="541338" lvl="2" indent="-195263">
              <a:spcBef>
                <a:spcPct val="25000"/>
              </a:spcBef>
            </a:pPr>
            <a:r>
              <a:rPr lang="en-US" sz="1400" b="1" dirty="0"/>
              <a:t>SAP_INFOCUBE_DESIGNS </a:t>
            </a:r>
            <a:endParaRPr lang="en-US" sz="1400" dirty="0"/>
          </a:p>
          <a:p>
            <a:pPr marL="541338" lvl="2" indent="-195263">
              <a:spcBef>
                <a:spcPct val="25000"/>
              </a:spcBef>
            </a:pPr>
            <a:r>
              <a:rPr lang="en-US" sz="1400" b="1" dirty="0"/>
              <a:t>SAP_BWTOOLPGM_DB2 </a:t>
            </a:r>
            <a:r>
              <a:rPr lang="en-US" sz="1400" dirty="0"/>
              <a:t>for Mainframe (DB2) – see note 859583 for further details</a:t>
            </a:r>
          </a:p>
          <a:p>
            <a:r>
              <a:rPr lang="en-US" b="1" dirty="0"/>
              <a:t> </a:t>
            </a:r>
            <a:r>
              <a:rPr lang="en-US" dirty="0"/>
              <a:t>Execute this program</a:t>
            </a:r>
          </a:p>
        </p:txBody>
      </p:sp>
      <p:pic>
        <p:nvPicPr>
          <p:cNvPr id="4" name="Picture 7"/>
          <p:cNvPicPr>
            <a:picLocks noChangeAspect="1" noChangeArrowheads="1"/>
          </p:cNvPicPr>
          <p:nvPr/>
        </p:nvPicPr>
        <p:blipFill>
          <a:blip r:embed="rId2" cstate="print"/>
          <a:srcRect/>
          <a:stretch>
            <a:fillRect/>
          </a:stretch>
        </p:blipFill>
        <p:spPr bwMode="gray">
          <a:xfrm>
            <a:off x="357188" y="2736850"/>
            <a:ext cx="5715000" cy="3849688"/>
          </a:xfrm>
          <a:prstGeom prst="rect">
            <a:avLst/>
          </a:prstGeom>
          <a:noFill/>
          <a:ln w="12700" algn="ctr">
            <a:noFill/>
            <a:miter lim="800000"/>
            <a:headEnd/>
            <a:tailEnd/>
          </a:ln>
        </p:spPr>
      </p:pic>
      <p:sp>
        <p:nvSpPr>
          <p:cNvPr id="5" name="Line 9"/>
          <p:cNvSpPr>
            <a:spLocks noChangeShapeType="1"/>
          </p:cNvSpPr>
          <p:nvPr/>
        </p:nvSpPr>
        <p:spPr bwMode="gray">
          <a:xfrm flipH="1" flipV="1">
            <a:off x="1179512" y="3776663"/>
            <a:ext cx="4892675" cy="533400"/>
          </a:xfrm>
          <a:prstGeom prst="line">
            <a:avLst/>
          </a:prstGeom>
          <a:noFill/>
          <a:ln w="12700">
            <a:solidFill>
              <a:schemeClr val="tx1"/>
            </a:solidFill>
            <a:round/>
            <a:headEnd/>
            <a:tailEnd type="triangle" w="med" len="med"/>
          </a:ln>
        </p:spPr>
        <p:txBody>
          <a:bodyPr lIns="0" tIns="0" rIns="0" bIns="0"/>
          <a:lstStyle/>
          <a:p>
            <a:endParaRPr lang="en-US"/>
          </a:p>
        </p:txBody>
      </p:sp>
      <p:sp>
        <p:nvSpPr>
          <p:cNvPr id="6" name="Text Box 10"/>
          <p:cNvSpPr txBox="1">
            <a:spLocks noChangeArrowheads="1"/>
          </p:cNvSpPr>
          <p:nvPr/>
        </p:nvSpPr>
        <p:spPr bwMode="gray">
          <a:xfrm>
            <a:off x="6133736" y="4151313"/>
            <a:ext cx="2616101" cy="738664"/>
          </a:xfrm>
          <a:prstGeom prst="rect">
            <a:avLst/>
          </a:prstGeom>
          <a:noFill/>
          <a:ln w="12700" algn="ctr">
            <a:noFill/>
            <a:miter lim="800000"/>
            <a:headEnd/>
            <a:tailEnd/>
          </a:ln>
        </p:spPr>
        <p:txBody>
          <a:bodyPr wrap="none" lIns="0" tIns="0" rIns="0" bIns="0">
            <a:spAutoFit/>
          </a:bodyPr>
          <a:lstStyle/>
          <a:p>
            <a:pPr>
              <a:buFont typeface="Wingdings" pitchFamily="2" charset="2"/>
              <a:buNone/>
            </a:pPr>
            <a:r>
              <a:rPr lang="en-US" sz="1600" dirty="0"/>
              <a:t>Press this button to</a:t>
            </a:r>
          </a:p>
          <a:p>
            <a:pPr>
              <a:buFont typeface="Wingdings" pitchFamily="2" charset="2"/>
              <a:buNone/>
            </a:pPr>
            <a:r>
              <a:rPr lang="en-US" sz="1600" dirty="0"/>
              <a:t>execute the program</a:t>
            </a:r>
          </a:p>
          <a:p>
            <a:pPr>
              <a:buFont typeface="Wingdings" pitchFamily="2" charset="2"/>
              <a:buNone/>
            </a:pPr>
            <a:r>
              <a:rPr lang="en-US" sz="1600" dirty="0"/>
              <a:t>SAP_INFOCUBE_DESIGNS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Analysis of the data model – Info Cube size</a:t>
            </a:r>
            <a:endParaRPr lang="de-DE" dirty="0"/>
          </a:p>
        </p:txBody>
      </p:sp>
      <p:pic>
        <p:nvPicPr>
          <p:cNvPr id="3" name="Picture 3"/>
          <p:cNvPicPr>
            <a:picLocks noChangeAspect="1" noChangeArrowheads="1"/>
          </p:cNvPicPr>
          <p:nvPr/>
        </p:nvPicPr>
        <p:blipFill>
          <a:blip r:embed="rId2" cstate="print"/>
          <a:srcRect/>
          <a:stretch>
            <a:fillRect/>
          </a:stretch>
        </p:blipFill>
        <p:spPr bwMode="gray">
          <a:xfrm>
            <a:off x="173038" y="1285997"/>
            <a:ext cx="4192587" cy="5226050"/>
          </a:xfrm>
          <a:prstGeom prst="rect">
            <a:avLst/>
          </a:prstGeom>
          <a:noFill/>
          <a:ln w="12700" algn="ctr">
            <a:noFill/>
            <a:miter lim="800000"/>
            <a:headEnd/>
            <a:tailEnd/>
          </a:ln>
        </p:spPr>
      </p:pic>
      <p:sp>
        <p:nvSpPr>
          <p:cNvPr id="4" name="Text Box 5"/>
          <p:cNvSpPr txBox="1">
            <a:spLocks noChangeArrowheads="1"/>
          </p:cNvSpPr>
          <p:nvPr/>
        </p:nvSpPr>
        <p:spPr bwMode="gray">
          <a:xfrm>
            <a:off x="4827588" y="1713034"/>
            <a:ext cx="3984625" cy="2125663"/>
          </a:xfrm>
          <a:prstGeom prst="rect">
            <a:avLst/>
          </a:prstGeom>
          <a:noFill/>
          <a:ln w="12700" algn="ctr">
            <a:noFill/>
            <a:miter lim="800000"/>
            <a:headEnd/>
            <a:tailEnd/>
          </a:ln>
        </p:spPr>
        <p:txBody>
          <a:bodyPr lIns="0" tIns="0" rIns="0" bIns="0">
            <a:spAutoFit/>
          </a:bodyPr>
          <a:lstStyle/>
          <a:p>
            <a:r>
              <a:rPr lang="en-US"/>
              <a:t> The result will be a list with all cubes in the environment which will show the dimensions, e-table and f-table entries for each cube</a:t>
            </a:r>
          </a:p>
          <a:p>
            <a:r>
              <a:rPr lang="en-US"/>
              <a:t> The most important entries are the rows in the e-table and f-table – name convention /BIC/E&lt;Cube name&gt; for the e-table and /BIC/F&lt;Cube name&gt; for the fact table</a:t>
            </a:r>
          </a:p>
          <a:p>
            <a:r>
              <a:rPr lang="en-US"/>
              <a:t> export this list as a spreadsheet to excel</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Info Cube size report to Excel</a:t>
            </a:r>
            <a:endParaRPr lang="en-US" dirty="0"/>
          </a:p>
        </p:txBody>
      </p:sp>
      <p:pic>
        <p:nvPicPr>
          <p:cNvPr id="3" name="Picture 3"/>
          <p:cNvPicPr>
            <a:picLocks noChangeAspect="1" noChangeArrowheads="1"/>
          </p:cNvPicPr>
          <p:nvPr/>
        </p:nvPicPr>
        <p:blipFill>
          <a:blip r:embed="rId2" cstate="print"/>
          <a:srcRect/>
          <a:stretch>
            <a:fillRect/>
          </a:stretch>
        </p:blipFill>
        <p:spPr bwMode="gray">
          <a:xfrm>
            <a:off x="237637" y="1354502"/>
            <a:ext cx="4786313" cy="1992313"/>
          </a:xfrm>
          <a:prstGeom prst="rect">
            <a:avLst/>
          </a:prstGeom>
          <a:noFill/>
          <a:ln w="12700" algn="ctr">
            <a:noFill/>
            <a:miter lim="800000"/>
            <a:headEnd/>
            <a:tailEnd/>
          </a:ln>
        </p:spPr>
      </p:pic>
      <p:sp>
        <p:nvSpPr>
          <p:cNvPr id="4" name="Text Box 4"/>
          <p:cNvSpPr txBox="1">
            <a:spLocks noChangeArrowheads="1"/>
          </p:cNvSpPr>
          <p:nvPr/>
        </p:nvSpPr>
        <p:spPr bwMode="gray">
          <a:xfrm>
            <a:off x="5775324" y="1268413"/>
            <a:ext cx="3133725" cy="2708434"/>
          </a:xfrm>
          <a:prstGeom prst="rect">
            <a:avLst/>
          </a:prstGeom>
          <a:noFill/>
          <a:ln w="12700" algn="ctr">
            <a:noFill/>
            <a:miter lim="800000"/>
            <a:headEnd/>
            <a:tailEnd/>
          </a:ln>
        </p:spPr>
        <p:txBody>
          <a:bodyPr wrap="square" lIns="0" tIns="0" rIns="0" bIns="0">
            <a:spAutoFit/>
          </a:bodyPr>
          <a:lstStyle/>
          <a:p>
            <a:r>
              <a:rPr lang="en-US" sz="1600" dirty="0"/>
              <a:t> To save your results press -&gt; LIST -&gt; save/send -&gt; FILE</a:t>
            </a:r>
          </a:p>
          <a:p>
            <a:r>
              <a:rPr lang="en-US" sz="1600" dirty="0"/>
              <a:t> Choose the requested format (e.g. spreadsheet for excel) and execute</a:t>
            </a:r>
          </a:p>
          <a:p>
            <a:r>
              <a:rPr lang="en-US" sz="1600" dirty="0"/>
              <a:t> Choose a directory and assign a file name like Company_Name_sizing_Cubes.xls –&gt; press save</a:t>
            </a:r>
          </a:p>
          <a:p>
            <a:r>
              <a:rPr lang="en-US" sz="1600" dirty="0"/>
              <a:t> Now press generate and the spreadsheet will be created</a:t>
            </a:r>
          </a:p>
        </p:txBody>
      </p:sp>
      <p:pic>
        <p:nvPicPr>
          <p:cNvPr id="5" name="Picture 5"/>
          <p:cNvPicPr>
            <a:picLocks noChangeAspect="1" noChangeArrowheads="1"/>
          </p:cNvPicPr>
          <p:nvPr/>
        </p:nvPicPr>
        <p:blipFill>
          <a:blip r:embed="rId3" cstate="print"/>
          <a:srcRect/>
          <a:stretch>
            <a:fillRect/>
          </a:stretch>
        </p:blipFill>
        <p:spPr bwMode="gray">
          <a:xfrm>
            <a:off x="252413" y="3897313"/>
            <a:ext cx="1912937" cy="1882775"/>
          </a:xfrm>
          <a:prstGeom prst="rect">
            <a:avLst/>
          </a:prstGeom>
          <a:noFill/>
          <a:ln w="12700" algn="ctr">
            <a:noFill/>
            <a:miter lim="800000"/>
            <a:headEnd/>
            <a:tailEnd/>
          </a:ln>
        </p:spPr>
      </p:pic>
      <p:pic>
        <p:nvPicPr>
          <p:cNvPr id="6" name="Picture 6"/>
          <p:cNvPicPr>
            <a:picLocks noChangeAspect="1" noChangeArrowheads="1"/>
          </p:cNvPicPr>
          <p:nvPr/>
        </p:nvPicPr>
        <p:blipFill>
          <a:blip r:embed="rId4" cstate="print"/>
          <a:srcRect/>
          <a:stretch>
            <a:fillRect/>
          </a:stretch>
        </p:blipFill>
        <p:spPr bwMode="gray">
          <a:xfrm>
            <a:off x="2320560" y="3651738"/>
            <a:ext cx="3227387" cy="3006725"/>
          </a:xfrm>
          <a:prstGeom prst="rect">
            <a:avLst/>
          </a:prstGeom>
          <a:noFill/>
          <a:ln w="12700" algn="ctr">
            <a:noFill/>
            <a:miter lim="800000"/>
            <a:headEnd/>
            <a:tailEnd/>
          </a:ln>
        </p:spPr>
      </p:pic>
      <p:pic>
        <p:nvPicPr>
          <p:cNvPr id="7" name="Picture 8"/>
          <p:cNvPicPr>
            <a:picLocks noChangeAspect="1" noChangeArrowheads="1"/>
          </p:cNvPicPr>
          <p:nvPr/>
        </p:nvPicPr>
        <p:blipFill>
          <a:blip r:embed="rId5" cstate="print"/>
          <a:srcRect/>
          <a:stretch>
            <a:fillRect/>
          </a:stretch>
        </p:blipFill>
        <p:spPr bwMode="gray">
          <a:xfrm>
            <a:off x="5775325" y="4480292"/>
            <a:ext cx="2998788" cy="642937"/>
          </a:xfrm>
          <a:prstGeom prst="rect">
            <a:avLst/>
          </a:prstGeom>
          <a:noFill/>
          <a:ln w="12700" algn="ctr">
            <a:noFill/>
            <a:miter lim="800000"/>
            <a:headEnd/>
            <a:tailEnd/>
          </a:ln>
        </p:spPr>
      </p:pic>
      <p:sp>
        <p:nvSpPr>
          <p:cNvPr id="8" name="Oval 9"/>
          <p:cNvSpPr>
            <a:spLocks noChangeArrowheads="1"/>
          </p:cNvSpPr>
          <p:nvPr/>
        </p:nvSpPr>
        <p:spPr bwMode="gray">
          <a:xfrm>
            <a:off x="3454400" y="1882775"/>
            <a:ext cx="912813" cy="341313"/>
          </a:xfrm>
          <a:prstGeom prst="ellipse">
            <a:avLst/>
          </a:prstGeom>
          <a:solidFill>
            <a:schemeClr val="bg2"/>
          </a:solidFill>
          <a:ln w="12700" algn="ctr">
            <a:solidFill>
              <a:schemeClr val="tx1"/>
            </a:solidFill>
            <a:round/>
            <a:headEnd/>
            <a:tailEnd/>
          </a:ln>
        </p:spPr>
        <p:txBody>
          <a:bodyPr wrap="none" lIns="0" tIns="0" rIns="0" bIns="0" anchor="ctr"/>
          <a:lstStyle/>
          <a:p>
            <a:endParaRPr lang="en-US"/>
          </a:p>
        </p:txBody>
      </p:sp>
      <p:sp>
        <p:nvSpPr>
          <p:cNvPr id="9" name="Text Box 10"/>
          <p:cNvSpPr txBox="1">
            <a:spLocks noChangeArrowheads="1"/>
          </p:cNvSpPr>
          <p:nvPr/>
        </p:nvSpPr>
        <p:spPr bwMode="gray">
          <a:xfrm>
            <a:off x="3827463" y="1962150"/>
            <a:ext cx="127000" cy="219075"/>
          </a:xfrm>
          <a:prstGeom prst="rect">
            <a:avLst/>
          </a:prstGeom>
          <a:noFill/>
          <a:ln w="12700" algn="ctr">
            <a:noFill/>
            <a:miter lim="800000"/>
            <a:headEnd/>
            <a:tailEnd/>
          </a:ln>
        </p:spPr>
        <p:txBody>
          <a:bodyPr wrap="none" lIns="0" tIns="0" rIns="0" bIns="0">
            <a:spAutoFit/>
          </a:bodyPr>
          <a:lstStyle/>
          <a:p>
            <a:pPr>
              <a:buFont typeface="Wingdings" pitchFamily="2" charset="2"/>
              <a:buNone/>
            </a:pPr>
            <a:r>
              <a:rPr lang="en-US" sz="1800" b="1"/>
              <a:t>1</a:t>
            </a:r>
          </a:p>
        </p:txBody>
      </p:sp>
      <p:sp>
        <p:nvSpPr>
          <p:cNvPr id="10" name="Oval 11"/>
          <p:cNvSpPr>
            <a:spLocks noChangeArrowheads="1"/>
          </p:cNvSpPr>
          <p:nvPr/>
        </p:nvSpPr>
        <p:spPr bwMode="gray">
          <a:xfrm>
            <a:off x="1255713" y="4538663"/>
            <a:ext cx="912812" cy="341312"/>
          </a:xfrm>
          <a:prstGeom prst="ellipse">
            <a:avLst/>
          </a:prstGeom>
          <a:solidFill>
            <a:schemeClr val="bg2"/>
          </a:solidFill>
          <a:ln w="12700" algn="ctr">
            <a:solidFill>
              <a:schemeClr val="tx1"/>
            </a:solidFill>
            <a:round/>
            <a:headEnd/>
            <a:tailEnd/>
          </a:ln>
        </p:spPr>
        <p:txBody>
          <a:bodyPr wrap="none" lIns="0" tIns="0" rIns="0" bIns="0" anchor="ctr"/>
          <a:lstStyle/>
          <a:p>
            <a:endParaRPr lang="en-US"/>
          </a:p>
        </p:txBody>
      </p:sp>
      <p:sp>
        <p:nvSpPr>
          <p:cNvPr id="11" name="Text Box 12"/>
          <p:cNvSpPr txBox="1">
            <a:spLocks noChangeArrowheads="1"/>
          </p:cNvSpPr>
          <p:nvPr/>
        </p:nvSpPr>
        <p:spPr bwMode="gray">
          <a:xfrm>
            <a:off x="1628775" y="4618038"/>
            <a:ext cx="127000" cy="219075"/>
          </a:xfrm>
          <a:prstGeom prst="rect">
            <a:avLst/>
          </a:prstGeom>
          <a:noFill/>
          <a:ln w="12700" algn="ctr">
            <a:noFill/>
            <a:miter lim="800000"/>
            <a:headEnd/>
            <a:tailEnd/>
          </a:ln>
        </p:spPr>
        <p:txBody>
          <a:bodyPr wrap="none" lIns="0" tIns="0" rIns="0" bIns="0">
            <a:spAutoFit/>
          </a:bodyPr>
          <a:lstStyle/>
          <a:p>
            <a:pPr>
              <a:buFont typeface="Wingdings" pitchFamily="2" charset="2"/>
              <a:buNone/>
            </a:pPr>
            <a:r>
              <a:rPr lang="en-US" sz="1800" b="1"/>
              <a:t>2</a:t>
            </a:r>
          </a:p>
        </p:txBody>
      </p:sp>
      <p:sp>
        <p:nvSpPr>
          <p:cNvPr id="12" name="Oval 13"/>
          <p:cNvSpPr>
            <a:spLocks noChangeArrowheads="1"/>
          </p:cNvSpPr>
          <p:nvPr/>
        </p:nvSpPr>
        <p:spPr bwMode="gray">
          <a:xfrm>
            <a:off x="4443413" y="4862513"/>
            <a:ext cx="912812" cy="341312"/>
          </a:xfrm>
          <a:prstGeom prst="ellipse">
            <a:avLst/>
          </a:prstGeom>
          <a:solidFill>
            <a:schemeClr val="bg2"/>
          </a:solidFill>
          <a:ln w="12700" algn="ctr">
            <a:solidFill>
              <a:schemeClr val="tx1"/>
            </a:solidFill>
            <a:round/>
            <a:headEnd/>
            <a:tailEnd/>
          </a:ln>
        </p:spPr>
        <p:txBody>
          <a:bodyPr wrap="none" lIns="0" tIns="0" rIns="0" bIns="0" anchor="ctr"/>
          <a:lstStyle/>
          <a:p>
            <a:endParaRPr lang="en-US"/>
          </a:p>
        </p:txBody>
      </p:sp>
      <p:sp>
        <p:nvSpPr>
          <p:cNvPr id="13" name="Text Box 14"/>
          <p:cNvSpPr txBox="1">
            <a:spLocks noChangeArrowheads="1"/>
          </p:cNvSpPr>
          <p:nvPr/>
        </p:nvSpPr>
        <p:spPr bwMode="gray">
          <a:xfrm>
            <a:off x="4816475" y="4941888"/>
            <a:ext cx="127000" cy="219075"/>
          </a:xfrm>
          <a:prstGeom prst="rect">
            <a:avLst/>
          </a:prstGeom>
          <a:noFill/>
          <a:ln w="12700" algn="ctr">
            <a:noFill/>
            <a:miter lim="800000"/>
            <a:headEnd/>
            <a:tailEnd/>
          </a:ln>
        </p:spPr>
        <p:txBody>
          <a:bodyPr wrap="none" lIns="0" tIns="0" rIns="0" bIns="0">
            <a:spAutoFit/>
          </a:bodyPr>
          <a:lstStyle/>
          <a:p>
            <a:pPr>
              <a:buFont typeface="Wingdings" pitchFamily="2" charset="2"/>
              <a:buNone/>
            </a:pPr>
            <a:r>
              <a:rPr lang="en-US" sz="1800" b="1"/>
              <a:t>3</a:t>
            </a:r>
          </a:p>
        </p:txBody>
      </p:sp>
      <p:sp>
        <p:nvSpPr>
          <p:cNvPr id="14" name="Oval 15"/>
          <p:cNvSpPr>
            <a:spLocks noChangeArrowheads="1"/>
          </p:cNvSpPr>
          <p:nvPr/>
        </p:nvSpPr>
        <p:spPr bwMode="gray">
          <a:xfrm>
            <a:off x="6640513" y="3967407"/>
            <a:ext cx="912812" cy="341312"/>
          </a:xfrm>
          <a:prstGeom prst="ellipse">
            <a:avLst/>
          </a:prstGeom>
          <a:solidFill>
            <a:schemeClr val="bg2"/>
          </a:solidFill>
          <a:ln w="12700" algn="ctr">
            <a:solidFill>
              <a:schemeClr val="tx1"/>
            </a:solidFill>
            <a:round/>
            <a:headEnd/>
            <a:tailEnd/>
          </a:ln>
        </p:spPr>
        <p:txBody>
          <a:bodyPr wrap="none" lIns="0" tIns="0" rIns="0" bIns="0" anchor="ctr"/>
          <a:lstStyle/>
          <a:p>
            <a:endParaRPr lang="en-US"/>
          </a:p>
        </p:txBody>
      </p:sp>
      <p:sp>
        <p:nvSpPr>
          <p:cNvPr id="15" name="Text Box 16"/>
          <p:cNvSpPr txBox="1">
            <a:spLocks noChangeArrowheads="1"/>
          </p:cNvSpPr>
          <p:nvPr/>
        </p:nvSpPr>
        <p:spPr bwMode="gray">
          <a:xfrm>
            <a:off x="7013575" y="4011613"/>
            <a:ext cx="127000" cy="219075"/>
          </a:xfrm>
          <a:prstGeom prst="rect">
            <a:avLst/>
          </a:prstGeom>
          <a:noFill/>
          <a:ln w="12700" algn="ctr">
            <a:noFill/>
            <a:miter lim="800000"/>
            <a:headEnd/>
            <a:tailEnd/>
          </a:ln>
        </p:spPr>
        <p:txBody>
          <a:bodyPr wrap="none" lIns="0" tIns="0" rIns="0" bIns="0">
            <a:spAutoFit/>
          </a:bodyPr>
          <a:lstStyle/>
          <a:p>
            <a:pPr>
              <a:buFont typeface="Wingdings" pitchFamily="2" charset="2"/>
              <a:buNone/>
            </a:pPr>
            <a:r>
              <a:rPr lang="en-US" sz="1800" b="1"/>
              <a:t>4</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Logon to Customer System</a:t>
            </a:r>
            <a:endParaRPr lang="en-US" dirty="0"/>
          </a:p>
        </p:txBody>
      </p:sp>
      <p:sp>
        <p:nvSpPr>
          <p:cNvPr id="4" name="Text Placeholder 3"/>
          <p:cNvSpPr>
            <a:spLocks noGrp="1"/>
          </p:cNvSpPr>
          <p:nvPr>
            <p:ph type="body" sz="quarter" idx="11"/>
          </p:nvPr>
        </p:nvSpPr>
        <p:spPr/>
        <p:txBody>
          <a:bodyPr/>
          <a:lstStyle/>
          <a:p>
            <a:r>
              <a:rPr lang="en-US" b="0" dirty="0" smtClean="0"/>
              <a:t>Log onto the customer environment with appropriate access to the BW Admin Workbench</a:t>
            </a:r>
            <a:endParaRPr lang="en-US" b="0" dirty="0"/>
          </a:p>
        </p:txBody>
      </p:sp>
      <p:pic>
        <p:nvPicPr>
          <p:cNvPr id="358402" name="Picture 2"/>
          <p:cNvPicPr>
            <a:picLocks noChangeAspect="1" noChangeArrowheads="1"/>
          </p:cNvPicPr>
          <p:nvPr/>
        </p:nvPicPr>
        <p:blipFill>
          <a:blip r:embed="rId2"/>
          <a:srcRect/>
          <a:stretch>
            <a:fillRect/>
          </a:stretch>
        </p:blipFill>
        <p:spPr bwMode="auto">
          <a:xfrm>
            <a:off x="3721261" y="1423567"/>
            <a:ext cx="4990754" cy="47659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Analysis of the data model – aggregates</a:t>
            </a:r>
            <a:endParaRPr lang="de-DE" dirty="0"/>
          </a:p>
        </p:txBody>
      </p:sp>
      <p:sp>
        <p:nvSpPr>
          <p:cNvPr id="3" name="Text Box 3"/>
          <p:cNvSpPr txBox="1">
            <a:spLocks noChangeArrowheads="1"/>
          </p:cNvSpPr>
          <p:nvPr/>
        </p:nvSpPr>
        <p:spPr bwMode="gray">
          <a:xfrm>
            <a:off x="5410258" y="1354138"/>
            <a:ext cx="3489325" cy="3046988"/>
          </a:xfrm>
          <a:prstGeom prst="rect">
            <a:avLst/>
          </a:prstGeom>
          <a:noFill/>
          <a:ln w="12700" algn="ctr">
            <a:noFill/>
            <a:miter lim="800000"/>
            <a:headEnd/>
            <a:tailEnd/>
          </a:ln>
        </p:spPr>
        <p:txBody>
          <a:bodyPr lIns="0" tIns="0" rIns="0" bIns="0">
            <a:spAutoFit/>
          </a:bodyPr>
          <a:lstStyle/>
          <a:p>
            <a:r>
              <a:rPr lang="en-US" dirty="0"/>
              <a:t> Identify how many aggregates are used – open transaction SE16 and choose the table  </a:t>
            </a:r>
            <a:r>
              <a:rPr lang="en-US" dirty="0" smtClean="0"/>
              <a:t>RSDDAGGRDIR</a:t>
            </a:r>
          </a:p>
          <a:p>
            <a:endParaRPr lang="en-US" dirty="0"/>
          </a:p>
          <a:p>
            <a:r>
              <a:rPr lang="en-US" dirty="0"/>
              <a:t> Press the button table contents or </a:t>
            </a:r>
            <a:r>
              <a:rPr lang="en-US" dirty="0" smtClean="0"/>
              <a:t>F7</a:t>
            </a:r>
          </a:p>
          <a:p>
            <a:endParaRPr lang="en-US" dirty="0"/>
          </a:p>
          <a:p>
            <a:r>
              <a:rPr lang="en-US" dirty="0"/>
              <a:t> Maintain the selection screen -&gt; Use version a – Active and execute the query </a:t>
            </a:r>
          </a:p>
        </p:txBody>
      </p:sp>
      <p:pic>
        <p:nvPicPr>
          <p:cNvPr id="4" name="Picture 4"/>
          <p:cNvPicPr>
            <a:picLocks noChangeAspect="1" noChangeArrowheads="1"/>
          </p:cNvPicPr>
          <p:nvPr/>
        </p:nvPicPr>
        <p:blipFill>
          <a:blip r:embed="rId2" cstate="print"/>
          <a:srcRect/>
          <a:stretch>
            <a:fillRect/>
          </a:stretch>
        </p:blipFill>
        <p:spPr bwMode="gray">
          <a:xfrm>
            <a:off x="357188" y="1325563"/>
            <a:ext cx="4668837" cy="1609725"/>
          </a:xfrm>
          <a:prstGeom prst="rect">
            <a:avLst/>
          </a:prstGeom>
          <a:noFill/>
          <a:ln w="12700" algn="ctr">
            <a:noFill/>
            <a:miter lim="800000"/>
            <a:headEnd/>
            <a:tailEnd/>
          </a:ln>
        </p:spPr>
      </p:pic>
      <p:pic>
        <p:nvPicPr>
          <p:cNvPr id="5" name="Picture 5"/>
          <p:cNvPicPr>
            <a:picLocks noChangeAspect="1" noChangeArrowheads="1"/>
          </p:cNvPicPr>
          <p:nvPr/>
        </p:nvPicPr>
        <p:blipFill>
          <a:blip r:embed="rId3" cstate="print"/>
          <a:srcRect/>
          <a:stretch>
            <a:fillRect/>
          </a:stretch>
        </p:blipFill>
        <p:spPr bwMode="gray">
          <a:xfrm>
            <a:off x="349250" y="3092450"/>
            <a:ext cx="3248025" cy="3309938"/>
          </a:xfrm>
          <a:prstGeom prst="rect">
            <a:avLst/>
          </a:prstGeom>
          <a:noFill/>
          <a:ln w="12700" algn="ctr">
            <a:noFill/>
            <a:miter lim="800000"/>
            <a:headEnd/>
            <a:tailEnd/>
          </a:ln>
        </p:spPr>
      </p:pic>
      <p:pic>
        <p:nvPicPr>
          <p:cNvPr id="6" name="Picture 6"/>
          <p:cNvPicPr>
            <a:picLocks noChangeAspect="1" noChangeArrowheads="1"/>
          </p:cNvPicPr>
          <p:nvPr/>
        </p:nvPicPr>
        <p:blipFill>
          <a:blip r:embed="rId4" cstate="print"/>
          <a:srcRect/>
          <a:stretch>
            <a:fillRect/>
          </a:stretch>
        </p:blipFill>
        <p:spPr bwMode="gray">
          <a:xfrm>
            <a:off x="792163" y="4470400"/>
            <a:ext cx="1884362" cy="1093788"/>
          </a:xfrm>
          <a:prstGeom prst="rect">
            <a:avLst/>
          </a:prstGeom>
          <a:noFill/>
          <a:ln w="12700" algn="ctr">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Analysis of the data model – export a list of aggregates to Excel</a:t>
            </a:r>
            <a:endParaRPr lang="en-US" dirty="0"/>
          </a:p>
        </p:txBody>
      </p:sp>
      <p:pic>
        <p:nvPicPr>
          <p:cNvPr id="3" name="Picture 4"/>
          <p:cNvPicPr>
            <a:picLocks noChangeAspect="1" noChangeArrowheads="1"/>
          </p:cNvPicPr>
          <p:nvPr/>
        </p:nvPicPr>
        <p:blipFill>
          <a:blip r:embed="rId2" cstate="print"/>
          <a:srcRect/>
          <a:stretch>
            <a:fillRect/>
          </a:stretch>
        </p:blipFill>
        <p:spPr bwMode="gray">
          <a:xfrm>
            <a:off x="454512" y="1409328"/>
            <a:ext cx="4303891" cy="3957523"/>
          </a:xfrm>
          <a:prstGeom prst="rect">
            <a:avLst/>
          </a:prstGeom>
          <a:noFill/>
          <a:ln w="12700" algn="ctr">
            <a:noFill/>
            <a:miter lim="800000"/>
            <a:headEnd/>
            <a:tailEnd/>
          </a:ln>
        </p:spPr>
      </p:pic>
      <p:pic>
        <p:nvPicPr>
          <p:cNvPr id="4" name="Picture 7"/>
          <p:cNvPicPr>
            <a:picLocks noChangeAspect="1" noChangeArrowheads="1"/>
          </p:cNvPicPr>
          <p:nvPr/>
        </p:nvPicPr>
        <p:blipFill>
          <a:blip r:embed="rId3" cstate="print"/>
          <a:srcRect/>
          <a:stretch>
            <a:fillRect/>
          </a:stretch>
        </p:blipFill>
        <p:spPr bwMode="gray">
          <a:xfrm>
            <a:off x="3772387" y="1572511"/>
            <a:ext cx="1496417" cy="1473416"/>
          </a:xfrm>
          <a:prstGeom prst="rect">
            <a:avLst/>
          </a:prstGeom>
          <a:noFill/>
          <a:ln w="12700" algn="ctr">
            <a:noFill/>
            <a:miter lim="800000"/>
            <a:headEnd/>
            <a:tailEnd/>
          </a:ln>
        </p:spPr>
      </p:pic>
      <p:pic>
        <p:nvPicPr>
          <p:cNvPr id="5" name="Picture 8"/>
          <p:cNvPicPr>
            <a:picLocks noChangeAspect="1" noChangeArrowheads="1"/>
          </p:cNvPicPr>
          <p:nvPr/>
        </p:nvPicPr>
        <p:blipFill>
          <a:blip r:embed="rId4" cstate="print"/>
          <a:srcRect/>
          <a:stretch>
            <a:fillRect/>
          </a:stretch>
        </p:blipFill>
        <p:spPr bwMode="gray">
          <a:xfrm>
            <a:off x="1192700" y="3707520"/>
            <a:ext cx="2853475" cy="2635643"/>
          </a:xfrm>
          <a:prstGeom prst="rect">
            <a:avLst/>
          </a:prstGeom>
          <a:noFill/>
          <a:ln w="12700" algn="ctr">
            <a:noFill/>
            <a:miter lim="800000"/>
            <a:headEnd/>
            <a:tailEnd/>
          </a:ln>
        </p:spPr>
      </p:pic>
      <p:pic>
        <p:nvPicPr>
          <p:cNvPr id="6" name="Picture 9"/>
          <p:cNvPicPr>
            <a:picLocks noChangeAspect="1" noChangeArrowheads="1"/>
          </p:cNvPicPr>
          <p:nvPr/>
        </p:nvPicPr>
        <p:blipFill>
          <a:blip r:embed="rId5" cstate="print"/>
          <a:srcRect/>
          <a:stretch>
            <a:fillRect/>
          </a:stretch>
        </p:blipFill>
        <p:spPr bwMode="gray">
          <a:xfrm>
            <a:off x="4777276" y="5230969"/>
            <a:ext cx="2752000" cy="589908"/>
          </a:xfrm>
          <a:prstGeom prst="rect">
            <a:avLst/>
          </a:prstGeom>
          <a:noFill/>
          <a:ln w="12700" algn="ctr">
            <a:noFill/>
            <a:miter lim="800000"/>
            <a:headEnd/>
            <a:tailEnd/>
          </a:ln>
        </p:spPr>
      </p:pic>
      <p:sp>
        <p:nvSpPr>
          <p:cNvPr id="7" name="Text Box 11"/>
          <p:cNvSpPr txBox="1">
            <a:spLocks noChangeArrowheads="1"/>
          </p:cNvSpPr>
          <p:nvPr/>
        </p:nvSpPr>
        <p:spPr bwMode="gray">
          <a:xfrm>
            <a:off x="5555249" y="1409328"/>
            <a:ext cx="3344334" cy="2954655"/>
          </a:xfrm>
          <a:prstGeom prst="rect">
            <a:avLst/>
          </a:prstGeom>
          <a:noFill/>
          <a:ln w="12700" algn="ctr">
            <a:noFill/>
            <a:miter lim="800000"/>
            <a:headEnd/>
            <a:tailEnd/>
          </a:ln>
        </p:spPr>
        <p:txBody>
          <a:bodyPr wrap="square" lIns="0" tIns="0" rIns="0" bIns="0">
            <a:spAutoFit/>
          </a:bodyPr>
          <a:lstStyle/>
          <a:p>
            <a:r>
              <a:rPr lang="en-US" sz="1600" dirty="0"/>
              <a:t> Export the list to excel and choose a directory and select a name like </a:t>
            </a:r>
            <a:r>
              <a:rPr lang="en-US" sz="1600" dirty="0" smtClean="0"/>
              <a:t>Company_Name_aggregates_active.xls</a:t>
            </a:r>
          </a:p>
          <a:p>
            <a:endParaRPr lang="en-US" sz="1600" dirty="0"/>
          </a:p>
          <a:p>
            <a:r>
              <a:rPr lang="en-US" sz="1600" dirty="0"/>
              <a:t> Note: this is a list of active aggregates – to get a list of active and filled (data containing) aggregates, please do it again and choose </a:t>
            </a:r>
            <a:r>
              <a:rPr lang="de-DE" sz="1600" dirty="0"/>
              <a:t>RNSID_TO &gt; 0 in the table </a:t>
            </a:r>
            <a:r>
              <a:rPr lang="en-US" sz="1600" dirty="0" err="1"/>
              <a:t>rsddaggrdir</a:t>
            </a:r>
            <a:r>
              <a:rPr lang="en-US" sz="1600" dirty="0"/>
              <a:t> </a:t>
            </a:r>
          </a:p>
          <a:p>
            <a:endParaRPr lang="en-US" sz="1600" dirty="0"/>
          </a:p>
        </p:txBody>
      </p:sp>
      <p:sp>
        <p:nvSpPr>
          <p:cNvPr id="8" name="Oval 12"/>
          <p:cNvSpPr>
            <a:spLocks noChangeArrowheads="1"/>
          </p:cNvSpPr>
          <p:nvPr/>
        </p:nvSpPr>
        <p:spPr bwMode="gray">
          <a:xfrm>
            <a:off x="262425" y="1237283"/>
            <a:ext cx="777974" cy="268769"/>
          </a:xfrm>
          <a:prstGeom prst="ellipse">
            <a:avLst/>
          </a:prstGeom>
          <a:solidFill>
            <a:schemeClr val="bg2"/>
          </a:solidFill>
          <a:ln w="12700" algn="ctr">
            <a:solidFill>
              <a:schemeClr val="tx1"/>
            </a:solidFill>
            <a:round/>
            <a:headEnd/>
            <a:tailEnd/>
          </a:ln>
        </p:spPr>
        <p:txBody>
          <a:bodyPr wrap="none" lIns="0" tIns="0" rIns="0" bIns="0" anchor="ctr"/>
          <a:lstStyle/>
          <a:p>
            <a:endParaRPr lang="en-US"/>
          </a:p>
        </p:txBody>
      </p:sp>
      <p:sp>
        <p:nvSpPr>
          <p:cNvPr id="9" name="Text Box 13"/>
          <p:cNvSpPr txBox="1">
            <a:spLocks noChangeArrowheads="1"/>
          </p:cNvSpPr>
          <p:nvPr/>
        </p:nvSpPr>
        <p:spPr bwMode="gray">
          <a:xfrm>
            <a:off x="635487" y="1290677"/>
            <a:ext cx="108240" cy="276999"/>
          </a:xfrm>
          <a:prstGeom prst="rect">
            <a:avLst/>
          </a:prstGeom>
          <a:noFill/>
          <a:ln w="12700" algn="ctr">
            <a:noFill/>
            <a:miter lim="800000"/>
            <a:headEnd/>
            <a:tailEnd/>
          </a:ln>
        </p:spPr>
        <p:txBody>
          <a:bodyPr wrap="square" lIns="0" tIns="0" rIns="0" bIns="0">
            <a:spAutoFit/>
          </a:bodyPr>
          <a:lstStyle/>
          <a:p>
            <a:pPr>
              <a:buFont typeface="Wingdings" pitchFamily="2" charset="2"/>
              <a:buNone/>
            </a:pPr>
            <a:r>
              <a:rPr lang="en-US" sz="1800" b="1"/>
              <a:t>1</a:t>
            </a:r>
          </a:p>
        </p:txBody>
      </p:sp>
      <p:sp>
        <p:nvSpPr>
          <p:cNvPr id="10" name="Oval 14"/>
          <p:cNvSpPr>
            <a:spLocks noChangeArrowheads="1"/>
          </p:cNvSpPr>
          <p:nvPr/>
        </p:nvSpPr>
        <p:spPr bwMode="gray">
          <a:xfrm>
            <a:off x="4085125" y="3389933"/>
            <a:ext cx="777974" cy="268769"/>
          </a:xfrm>
          <a:prstGeom prst="ellipse">
            <a:avLst/>
          </a:prstGeom>
          <a:solidFill>
            <a:schemeClr val="bg2"/>
          </a:solidFill>
          <a:ln w="12700" algn="ctr">
            <a:solidFill>
              <a:schemeClr val="tx1"/>
            </a:solidFill>
            <a:round/>
            <a:headEnd/>
            <a:tailEnd/>
          </a:ln>
        </p:spPr>
        <p:txBody>
          <a:bodyPr wrap="none" lIns="0" tIns="0" rIns="0" bIns="0" anchor="ctr"/>
          <a:lstStyle/>
          <a:p>
            <a:endParaRPr lang="en-US"/>
          </a:p>
        </p:txBody>
      </p:sp>
      <p:sp>
        <p:nvSpPr>
          <p:cNvPr id="11" name="Text Box 15"/>
          <p:cNvSpPr txBox="1">
            <a:spLocks noChangeArrowheads="1"/>
          </p:cNvSpPr>
          <p:nvPr/>
        </p:nvSpPr>
        <p:spPr bwMode="gray">
          <a:xfrm>
            <a:off x="4458187" y="3443327"/>
            <a:ext cx="108240" cy="276999"/>
          </a:xfrm>
          <a:prstGeom prst="rect">
            <a:avLst/>
          </a:prstGeom>
          <a:noFill/>
          <a:ln w="12700" algn="ctr">
            <a:noFill/>
            <a:miter lim="800000"/>
            <a:headEnd/>
            <a:tailEnd/>
          </a:ln>
        </p:spPr>
        <p:txBody>
          <a:bodyPr wrap="square" lIns="0" tIns="0" rIns="0" bIns="0">
            <a:spAutoFit/>
          </a:bodyPr>
          <a:lstStyle/>
          <a:p>
            <a:pPr>
              <a:buFont typeface="Wingdings" pitchFamily="2" charset="2"/>
              <a:buNone/>
            </a:pPr>
            <a:r>
              <a:rPr lang="en-US" sz="1800" b="1"/>
              <a:t>3</a:t>
            </a:r>
          </a:p>
        </p:txBody>
      </p:sp>
      <p:sp>
        <p:nvSpPr>
          <p:cNvPr id="12" name="Oval 16"/>
          <p:cNvSpPr>
            <a:spLocks noChangeArrowheads="1"/>
          </p:cNvSpPr>
          <p:nvPr/>
        </p:nvSpPr>
        <p:spPr bwMode="gray">
          <a:xfrm>
            <a:off x="4613762" y="1888158"/>
            <a:ext cx="777975" cy="268769"/>
          </a:xfrm>
          <a:prstGeom prst="ellipse">
            <a:avLst/>
          </a:prstGeom>
          <a:solidFill>
            <a:schemeClr val="bg2"/>
          </a:solidFill>
          <a:ln w="12700" algn="ctr">
            <a:solidFill>
              <a:schemeClr val="tx1"/>
            </a:solidFill>
            <a:round/>
            <a:headEnd/>
            <a:tailEnd/>
          </a:ln>
        </p:spPr>
        <p:txBody>
          <a:bodyPr wrap="none" lIns="0" tIns="0" rIns="0" bIns="0" anchor="ctr"/>
          <a:lstStyle/>
          <a:p>
            <a:endParaRPr lang="en-US"/>
          </a:p>
        </p:txBody>
      </p:sp>
      <p:sp>
        <p:nvSpPr>
          <p:cNvPr id="13" name="Text Box 17"/>
          <p:cNvSpPr txBox="1">
            <a:spLocks noChangeArrowheads="1"/>
          </p:cNvSpPr>
          <p:nvPr/>
        </p:nvSpPr>
        <p:spPr bwMode="gray">
          <a:xfrm>
            <a:off x="4986825" y="1941552"/>
            <a:ext cx="108240" cy="276999"/>
          </a:xfrm>
          <a:prstGeom prst="rect">
            <a:avLst/>
          </a:prstGeom>
          <a:noFill/>
          <a:ln w="12700" algn="ctr">
            <a:noFill/>
            <a:miter lim="800000"/>
            <a:headEnd/>
            <a:tailEnd/>
          </a:ln>
        </p:spPr>
        <p:txBody>
          <a:bodyPr wrap="square" lIns="0" tIns="0" rIns="0" bIns="0">
            <a:spAutoFit/>
          </a:bodyPr>
          <a:lstStyle/>
          <a:p>
            <a:pPr>
              <a:buFont typeface="Wingdings" pitchFamily="2" charset="2"/>
              <a:buNone/>
            </a:pPr>
            <a:r>
              <a:rPr lang="en-US" sz="1800" b="1"/>
              <a:t>2</a:t>
            </a:r>
          </a:p>
        </p:txBody>
      </p:sp>
      <p:sp>
        <p:nvSpPr>
          <p:cNvPr id="14" name="Oval 20"/>
          <p:cNvSpPr>
            <a:spLocks noChangeArrowheads="1"/>
          </p:cNvSpPr>
          <p:nvPr/>
        </p:nvSpPr>
        <p:spPr bwMode="gray">
          <a:xfrm>
            <a:off x="2289662" y="5602908"/>
            <a:ext cx="777975" cy="268769"/>
          </a:xfrm>
          <a:prstGeom prst="ellipse">
            <a:avLst/>
          </a:prstGeom>
          <a:solidFill>
            <a:schemeClr val="bg2"/>
          </a:solidFill>
          <a:ln w="12700" algn="ctr">
            <a:solidFill>
              <a:schemeClr val="tx1"/>
            </a:solidFill>
            <a:round/>
            <a:headEnd/>
            <a:tailEnd/>
          </a:ln>
        </p:spPr>
        <p:txBody>
          <a:bodyPr wrap="none" lIns="0" tIns="0" rIns="0" bIns="0" anchor="ctr"/>
          <a:lstStyle/>
          <a:p>
            <a:endParaRPr lang="en-US"/>
          </a:p>
        </p:txBody>
      </p:sp>
      <p:sp>
        <p:nvSpPr>
          <p:cNvPr id="15" name="Text Box 21"/>
          <p:cNvSpPr txBox="1">
            <a:spLocks noChangeArrowheads="1"/>
          </p:cNvSpPr>
          <p:nvPr/>
        </p:nvSpPr>
        <p:spPr bwMode="gray">
          <a:xfrm>
            <a:off x="2662725" y="5656302"/>
            <a:ext cx="108240" cy="276999"/>
          </a:xfrm>
          <a:prstGeom prst="rect">
            <a:avLst/>
          </a:prstGeom>
          <a:noFill/>
          <a:ln w="12700" algn="ctr">
            <a:noFill/>
            <a:miter lim="800000"/>
            <a:headEnd/>
            <a:tailEnd/>
          </a:ln>
        </p:spPr>
        <p:txBody>
          <a:bodyPr wrap="square" lIns="0" tIns="0" rIns="0" bIns="0">
            <a:spAutoFit/>
          </a:bodyPr>
          <a:lstStyle/>
          <a:p>
            <a:pPr>
              <a:buFont typeface="Wingdings" pitchFamily="2" charset="2"/>
              <a:buNone/>
            </a:pPr>
            <a:r>
              <a:rPr lang="en-US" sz="1800" b="1"/>
              <a:t>4</a:t>
            </a:r>
          </a:p>
        </p:txBody>
      </p:sp>
      <p:sp>
        <p:nvSpPr>
          <p:cNvPr id="16" name="Oval 22"/>
          <p:cNvSpPr>
            <a:spLocks noChangeArrowheads="1"/>
          </p:cNvSpPr>
          <p:nvPr/>
        </p:nvSpPr>
        <p:spPr bwMode="gray">
          <a:xfrm>
            <a:off x="4777275" y="5995021"/>
            <a:ext cx="777974" cy="268768"/>
          </a:xfrm>
          <a:prstGeom prst="ellipse">
            <a:avLst/>
          </a:prstGeom>
          <a:solidFill>
            <a:schemeClr val="bg2"/>
          </a:solidFill>
          <a:ln w="12700" algn="ctr">
            <a:solidFill>
              <a:schemeClr val="tx1"/>
            </a:solidFill>
            <a:round/>
            <a:headEnd/>
            <a:tailEnd/>
          </a:ln>
        </p:spPr>
        <p:txBody>
          <a:bodyPr wrap="none" lIns="0" tIns="0" rIns="0" bIns="0" anchor="ctr"/>
          <a:lstStyle/>
          <a:p>
            <a:endParaRPr lang="en-US"/>
          </a:p>
        </p:txBody>
      </p:sp>
      <p:sp>
        <p:nvSpPr>
          <p:cNvPr id="17" name="Text Box 23"/>
          <p:cNvSpPr txBox="1">
            <a:spLocks noChangeArrowheads="1"/>
          </p:cNvSpPr>
          <p:nvPr/>
        </p:nvSpPr>
        <p:spPr bwMode="gray">
          <a:xfrm>
            <a:off x="5150337" y="6048415"/>
            <a:ext cx="108240" cy="276999"/>
          </a:xfrm>
          <a:prstGeom prst="rect">
            <a:avLst/>
          </a:prstGeom>
          <a:noFill/>
          <a:ln w="12700" algn="ctr">
            <a:noFill/>
            <a:miter lim="800000"/>
            <a:headEnd/>
            <a:tailEnd/>
          </a:ln>
        </p:spPr>
        <p:txBody>
          <a:bodyPr wrap="square" lIns="0" tIns="0" rIns="0" bIns="0">
            <a:spAutoFit/>
          </a:bodyPr>
          <a:lstStyle/>
          <a:p>
            <a:pPr>
              <a:buFont typeface="Wingdings" pitchFamily="2" charset="2"/>
              <a:buNone/>
            </a:pPr>
            <a:r>
              <a:rPr lang="en-US" sz="1800" b="1"/>
              <a:t>6</a:t>
            </a:r>
          </a:p>
        </p:txBody>
      </p:sp>
      <p:sp>
        <p:nvSpPr>
          <p:cNvPr id="18" name="Oval 24"/>
          <p:cNvSpPr>
            <a:spLocks noChangeArrowheads="1"/>
          </p:cNvSpPr>
          <p:nvPr/>
        </p:nvSpPr>
        <p:spPr bwMode="gray">
          <a:xfrm>
            <a:off x="3734287" y="5594971"/>
            <a:ext cx="777975" cy="268768"/>
          </a:xfrm>
          <a:prstGeom prst="ellipse">
            <a:avLst/>
          </a:prstGeom>
          <a:solidFill>
            <a:schemeClr val="bg2"/>
          </a:solidFill>
          <a:ln w="12700" algn="ctr">
            <a:solidFill>
              <a:schemeClr val="tx1"/>
            </a:solidFill>
            <a:round/>
            <a:headEnd/>
            <a:tailEnd/>
          </a:ln>
        </p:spPr>
        <p:txBody>
          <a:bodyPr wrap="none" lIns="0" tIns="0" rIns="0" bIns="0" anchor="ctr"/>
          <a:lstStyle/>
          <a:p>
            <a:endParaRPr lang="en-US"/>
          </a:p>
        </p:txBody>
      </p:sp>
      <p:sp>
        <p:nvSpPr>
          <p:cNvPr id="19" name="Text Box 25"/>
          <p:cNvSpPr txBox="1">
            <a:spLocks noChangeArrowheads="1"/>
          </p:cNvSpPr>
          <p:nvPr/>
        </p:nvSpPr>
        <p:spPr bwMode="gray">
          <a:xfrm>
            <a:off x="4107350" y="5648365"/>
            <a:ext cx="108240" cy="276999"/>
          </a:xfrm>
          <a:prstGeom prst="rect">
            <a:avLst/>
          </a:prstGeom>
          <a:noFill/>
          <a:ln w="12700" algn="ctr">
            <a:noFill/>
            <a:miter lim="800000"/>
            <a:headEnd/>
            <a:tailEnd/>
          </a:ln>
        </p:spPr>
        <p:txBody>
          <a:bodyPr wrap="square" lIns="0" tIns="0" rIns="0" bIns="0">
            <a:spAutoFit/>
          </a:bodyPr>
          <a:lstStyle/>
          <a:p>
            <a:pPr>
              <a:buFont typeface="Wingdings" pitchFamily="2" charset="2"/>
              <a:buNone/>
            </a:pPr>
            <a:r>
              <a:rPr lang="en-US" sz="1800" b="1"/>
              <a:t>5</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Analysis of the data model – export a list of filled aggregates to Excel</a:t>
            </a:r>
            <a:endParaRPr lang="en-US" dirty="0"/>
          </a:p>
        </p:txBody>
      </p:sp>
      <p:sp>
        <p:nvSpPr>
          <p:cNvPr id="3" name="Text Box 4"/>
          <p:cNvSpPr txBox="1">
            <a:spLocks noChangeArrowheads="1"/>
          </p:cNvSpPr>
          <p:nvPr/>
        </p:nvSpPr>
        <p:spPr bwMode="gray">
          <a:xfrm>
            <a:off x="4860925" y="1354138"/>
            <a:ext cx="4038657" cy="2462213"/>
          </a:xfrm>
          <a:prstGeom prst="rect">
            <a:avLst/>
          </a:prstGeom>
          <a:noFill/>
          <a:ln w="12700" algn="ctr">
            <a:noFill/>
            <a:miter lim="800000"/>
            <a:headEnd/>
            <a:tailEnd/>
          </a:ln>
        </p:spPr>
        <p:txBody>
          <a:bodyPr wrap="square" lIns="0" tIns="0" rIns="0" bIns="0">
            <a:spAutoFit/>
          </a:bodyPr>
          <a:lstStyle/>
          <a:p>
            <a:r>
              <a:rPr lang="en-US" sz="1600" dirty="0"/>
              <a:t> Identify how many aggregates are active and filled – open transaction SE16 and choose the table  </a:t>
            </a:r>
            <a:r>
              <a:rPr lang="en-US" sz="1600" dirty="0" err="1"/>
              <a:t>rsddaggrdir</a:t>
            </a:r>
            <a:r>
              <a:rPr lang="en-US" sz="1600" dirty="0"/>
              <a:t> </a:t>
            </a:r>
            <a:endParaRPr lang="en-US" sz="1600" dirty="0" smtClean="0"/>
          </a:p>
          <a:p>
            <a:endParaRPr lang="en-US" sz="1600" dirty="0"/>
          </a:p>
          <a:p>
            <a:r>
              <a:rPr lang="en-US" sz="1600" dirty="0"/>
              <a:t> Press the button table contents or F7</a:t>
            </a:r>
          </a:p>
          <a:p>
            <a:r>
              <a:rPr lang="en-US" sz="1600" dirty="0"/>
              <a:t> Maintain the selection screen -&gt; use version a – Active and execute the query </a:t>
            </a:r>
            <a:endParaRPr lang="en-US" sz="1600" dirty="0" smtClean="0"/>
          </a:p>
          <a:p>
            <a:endParaRPr lang="en-US" sz="1600" dirty="0"/>
          </a:p>
          <a:p>
            <a:r>
              <a:rPr lang="en-US" sz="1600" dirty="0"/>
              <a:t> Maintain the field RNSID_TO &gt; 0 to identify all filled aggregates</a:t>
            </a:r>
          </a:p>
        </p:txBody>
      </p:sp>
      <p:pic>
        <p:nvPicPr>
          <p:cNvPr id="4" name="Picture 5"/>
          <p:cNvPicPr>
            <a:picLocks noChangeAspect="1" noChangeArrowheads="1"/>
          </p:cNvPicPr>
          <p:nvPr/>
        </p:nvPicPr>
        <p:blipFill>
          <a:blip r:embed="rId2" cstate="print"/>
          <a:srcRect/>
          <a:stretch>
            <a:fillRect/>
          </a:stretch>
        </p:blipFill>
        <p:spPr bwMode="gray">
          <a:xfrm>
            <a:off x="357188" y="1325563"/>
            <a:ext cx="4197350" cy="1447800"/>
          </a:xfrm>
          <a:prstGeom prst="rect">
            <a:avLst/>
          </a:prstGeom>
          <a:noFill/>
          <a:ln w="12700" algn="ctr">
            <a:noFill/>
            <a:miter lim="800000"/>
            <a:headEnd/>
            <a:tailEnd/>
          </a:ln>
        </p:spPr>
      </p:pic>
      <p:pic>
        <p:nvPicPr>
          <p:cNvPr id="5" name="Picture 8"/>
          <p:cNvPicPr>
            <a:picLocks noChangeAspect="1" noChangeArrowheads="1"/>
          </p:cNvPicPr>
          <p:nvPr/>
        </p:nvPicPr>
        <p:blipFill>
          <a:blip r:embed="rId3" cstate="print"/>
          <a:srcRect/>
          <a:stretch>
            <a:fillRect/>
          </a:stretch>
        </p:blipFill>
        <p:spPr bwMode="gray">
          <a:xfrm>
            <a:off x="368300" y="2795588"/>
            <a:ext cx="4075113" cy="2549525"/>
          </a:xfrm>
          <a:prstGeom prst="rect">
            <a:avLst/>
          </a:prstGeom>
          <a:noFill/>
          <a:ln w="12700" algn="ctr">
            <a:noFill/>
            <a:miter lim="800000"/>
            <a:headEnd/>
            <a:tailEnd/>
          </a:ln>
        </p:spPr>
      </p:pic>
      <p:pic>
        <p:nvPicPr>
          <p:cNvPr id="6" name="Picture 7"/>
          <p:cNvPicPr>
            <a:picLocks noChangeAspect="1" noChangeArrowheads="1"/>
          </p:cNvPicPr>
          <p:nvPr/>
        </p:nvPicPr>
        <p:blipFill>
          <a:blip r:embed="rId4" cstate="print"/>
          <a:srcRect/>
          <a:stretch>
            <a:fillRect/>
          </a:stretch>
        </p:blipFill>
        <p:spPr bwMode="gray">
          <a:xfrm>
            <a:off x="2670175" y="3181350"/>
            <a:ext cx="1884363" cy="1093788"/>
          </a:xfrm>
          <a:prstGeom prst="rect">
            <a:avLst/>
          </a:prstGeom>
          <a:noFill/>
          <a:ln w="12700" algn="ctr">
            <a:noFill/>
            <a:miter lim="800000"/>
            <a:headEnd/>
            <a:tailEnd/>
          </a:ln>
        </p:spPr>
      </p:pic>
      <p:pic>
        <p:nvPicPr>
          <p:cNvPr id="7" name="Picture 10"/>
          <p:cNvPicPr>
            <a:picLocks noChangeAspect="1" noChangeArrowheads="1"/>
          </p:cNvPicPr>
          <p:nvPr/>
        </p:nvPicPr>
        <p:blipFill>
          <a:blip r:embed="rId5" cstate="print"/>
          <a:srcRect/>
          <a:stretch>
            <a:fillRect/>
          </a:stretch>
        </p:blipFill>
        <p:spPr bwMode="gray">
          <a:xfrm>
            <a:off x="4224338" y="4403725"/>
            <a:ext cx="3008312" cy="2255838"/>
          </a:xfrm>
          <a:prstGeom prst="rect">
            <a:avLst/>
          </a:prstGeom>
          <a:noFill/>
          <a:ln w="12700" algn="ctr">
            <a:noFill/>
            <a:miter lim="800000"/>
            <a:headEnd/>
            <a:tailEnd/>
          </a:ln>
        </p:spPr>
      </p:pic>
      <p:pic>
        <p:nvPicPr>
          <p:cNvPr id="8" name="Picture 11"/>
          <p:cNvPicPr>
            <a:picLocks noChangeAspect="1" noChangeArrowheads="1"/>
          </p:cNvPicPr>
          <p:nvPr/>
        </p:nvPicPr>
        <p:blipFill>
          <a:blip r:embed="rId6" cstate="print"/>
          <a:srcRect/>
          <a:stretch>
            <a:fillRect/>
          </a:stretch>
        </p:blipFill>
        <p:spPr bwMode="gray">
          <a:xfrm>
            <a:off x="495300" y="4953000"/>
            <a:ext cx="2770188" cy="1519238"/>
          </a:xfrm>
          <a:prstGeom prst="rect">
            <a:avLst/>
          </a:prstGeom>
          <a:noFill/>
          <a:ln w="12700" algn="ctr">
            <a:noFill/>
            <a:miter lim="800000"/>
            <a:headEnd/>
            <a:tailEnd/>
          </a:ln>
        </p:spPr>
      </p:pic>
      <p:sp>
        <p:nvSpPr>
          <p:cNvPr id="9" name="Oval 12"/>
          <p:cNvSpPr>
            <a:spLocks noChangeArrowheads="1"/>
          </p:cNvSpPr>
          <p:nvPr/>
        </p:nvSpPr>
        <p:spPr bwMode="gray">
          <a:xfrm>
            <a:off x="3043238" y="2100263"/>
            <a:ext cx="843810" cy="341312"/>
          </a:xfrm>
          <a:prstGeom prst="ellipse">
            <a:avLst/>
          </a:prstGeom>
          <a:solidFill>
            <a:schemeClr val="bg2"/>
          </a:solidFill>
          <a:ln w="12700" algn="ctr">
            <a:solidFill>
              <a:schemeClr val="tx1"/>
            </a:solidFill>
            <a:round/>
            <a:headEnd/>
            <a:tailEnd/>
          </a:ln>
        </p:spPr>
        <p:txBody>
          <a:bodyPr wrap="none" lIns="0" tIns="0" rIns="0" bIns="0" anchor="ctr"/>
          <a:lstStyle/>
          <a:p>
            <a:endParaRPr lang="en-US"/>
          </a:p>
        </p:txBody>
      </p:sp>
      <p:sp>
        <p:nvSpPr>
          <p:cNvPr id="10" name="Text Box 13"/>
          <p:cNvSpPr txBox="1">
            <a:spLocks noChangeArrowheads="1"/>
          </p:cNvSpPr>
          <p:nvPr/>
        </p:nvSpPr>
        <p:spPr bwMode="gray">
          <a:xfrm>
            <a:off x="3416300" y="2179638"/>
            <a:ext cx="117400" cy="276999"/>
          </a:xfrm>
          <a:prstGeom prst="rect">
            <a:avLst/>
          </a:prstGeom>
          <a:noFill/>
          <a:ln w="12700" algn="ctr">
            <a:noFill/>
            <a:miter lim="800000"/>
            <a:headEnd/>
            <a:tailEnd/>
          </a:ln>
        </p:spPr>
        <p:txBody>
          <a:bodyPr wrap="square" lIns="0" tIns="0" rIns="0" bIns="0">
            <a:spAutoFit/>
          </a:bodyPr>
          <a:lstStyle/>
          <a:p>
            <a:pPr>
              <a:buFont typeface="Wingdings" pitchFamily="2" charset="2"/>
              <a:buNone/>
            </a:pPr>
            <a:r>
              <a:rPr lang="en-US" sz="1800" b="1"/>
              <a:t>1</a:t>
            </a:r>
          </a:p>
        </p:txBody>
      </p:sp>
      <p:sp>
        <p:nvSpPr>
          <p:cNvPr id="11" name="Oval 14"/>
          <p:cNvSpPr>
            <a:spLocks noChangeArrowheads="1"/>
          </p:cNvSpPr>
          <p:nvPr/>
        </p:nvSpPr>
        <p:spPr bwMode="gray">
          <a:xfrm>
            <a:off x="122238" y="2170113"/>
            <a:ext cx="843810" cy="341312"/>
          </a:xfrm>
          <a:prstGeom prst="ellipse">
            <a:avLst/>
          </a:prstGeom>
          <a:solidFill>
            <a:schemeClr val="bg2"/>
          </a:solidFill>
          <a:ln w="12700" algn="ctr">
            <a:solidFill>
              <a:schemeClr val="tx1"/>
            </a:solidFill>
            <a:round/>
            <a:headEnd/>
            <a:tailEnd/>
          </a:ln>
        </p:spPr>
        <p:txBody>
          <a:bodyPr wrap="none" lIns="0" tIns="0" rIns="0" bIns="0" anchor="ctr"/>
          <a:lstStyle/>
          <a:p>
            <a:endParaRPr lang="en-US"/>
          </a:p>
        </p:txBody>
      </p:sp>
      <p:sp>
        <p:nvSpPr>
          <p:cNvPr id="12" name="Text Box 15"/>
          <p:cNvSpPr txBox="1">
            <a:spLocks noChangeArrowheads="1"/>
          </p:cNvSpPr>
          <p:nvPr/>
        </p:nvSpPr>
        <p:spPr bwMode="gray">
          <a:xfrm>
            <a:off x="495300" y="2249488"/>
            <a:ext cx="117400" cy="276999"/>
          </a:xfrm>
          <a:prstGeom prst="rect">
            <a:avLst/>
          </a:prstGeom>
          <a:noFill/>
          <a:ln w="12700" algn="ctr">
            <a:noFill/>
            <a:miter lim="800000"/>
            <a:headEnd/>
            <a:tailEnd/>
          </a:ln>
        </p:spPr>
        <p:txBody>
          <a:bodyPr wrap="square" lIns="0" tIns="0" rIns="0" bIns="0">
            <a:spAutoFit/>
          </a:bodyPr>
          <a:lstStyle/>
          <a:p>
            <a:pPr>
              <a:buFont typeface="Wingdings" pitchFamily="2" charset="2"/>
              <a:buNone/>
            </a:pPr>
            <a:r>
              <a:rPr lang="en-US" sz="1800" b="1"/>
              <a:t>2</a:t>
            </a:r>
          </a:p>
        </p:txBody>
      </p:sp>
      <p:sp>
        <p:nvSpPr>
          <p:cNvPr id="13" name="Oval 16"/>
          <p:cNvSpPr>
            <a:spLocks noChangeArrowheads="1"/>
          </p:cNvSpPr>
          <p:nvPr/>
        </p:nvSpPr>
        <p:spPr bwMode="gray">
          <a:xfrm>
            <a:off x="1692275" y="3421063"/>
            <a:ext cx="843811" cy="341312"/>
          </a:xfrm>
          <a:prstGeom prst="ellipse">
            <a:avLst/>
          </a:prstGeom>
          <a:solidFill>
            <a:schemeClr val="bg2"/>
          </a:solidFill>
          <a:ln w="12700" algn="ctr">
            <a:solidFill>
              <a:schemeClr val="tx1"/>
            </a:solidFill>
            <a:round/>
            <a:headEnd/>
            <a:tailEnd/>
          </a:ln>
        </p:spPr>
        <p:txBody>
          <a:bodyPr wrap="none" lIns="0" tIns="0" rIns="0" bIns="0" anchor="ctr"/>
          <a:lstStyle/>
          <a:p>
            <a:endParaRPr lang="en-US"/>
          </a:p>
        </p:txBody>
      </p:sp>
      <p:sp>
        <p:nvSpPr>
          <p:cNvPr id="14" name="Text Box 17"/>
          <p:cNvSpPr txBox="1">
            <a:spLocks noChangeArrowheads="1"/>
          </p:cNvSpPr>
          <p:nvPr/>
        </p:nvSpPr>
        <p:spPr bwMode="gray">
          <a:xfrm>
            <a:off x="2065338" y="3500438"/>
            <a:ext cx="117400" cy="276999"/>
          </a:xfrm>
          <a:prstGeom prst="rect">
            <a:avLst/>
          </a:prstGeom>
          <a:noFill/>
          <a:ln w="12700" algn="ctr">
            <a:noFill/>
            <a:miter lim="800000"/>
            <a:headEnd/>
            <a:tailEnd/>
          </a:ln>
        </p:spPr>
        <p:txBody>
          <a:bodyPr wrap="square" lIns="0" tIns="0" rIns="0" bIns="0">
            <a:spAutoFit/>
          </a:bodyPr>
          <a:lstStyle/>
          <a:p>
            <a:pPr>
              <a:buFont typeface="Wingdings" pitchFamily="2" charset="2"/>
              <a:buNone/>
            </a:pPr>
            <a:r>
              <a:rPr lang="en-US" sz="1800" b="1"/>
              <a:t>3</a:t>
            </a:r>
          </a:p>
        </p:txBody>
      </p:sp>
      <p:sp>
        <p:nvSpPr>
          <p:cNvPr id="15" name="Oval 18"/>
          <p:cNvSpPr>
            <a:spLocks noChangeArrowheads="1"/>
          </p:cNvSpPr>
          <p:nvPr/>
        </p:nvSpPr>
        <p:spPr bwMode="gray">
          <a:xfrm>
            <a:off x="1289050" y="4102100"/>
            <a:ext cx="843811" cy="341313"/>
          </a:xfrm>
          <a:prstGeom prst="ellipse">
            <a:avLst/>
          </a:prstGeom>
          <a:solidFill>
            <a:schemeClr val="bg2"/>
          </a:solidFill>
          <a:ln w="12700" algn="ctr">
            <a:solidFill>
              <a:schemeClr val="tx1"/>
            </a:solidFill>
            <a:round/>
            <a:headEnd/>
            <a:tailEnd/>
          </a:ln>
        </p:spPr>
        <p:txBody>
          <a:bodyPr wrap="none" lIns="0" tIns="0" rIns="0" bIns="0" anchor="ctr"/>
          <a:lstStyle/>
          <a:p>
            <a:endParaRPr lang="en-US"/>
          </a:p>
        </p:txBody>
      </p:sp>
      <p:sp>
        <p:nvSpPr>
          <p:cNvPr id="16" name="Text Box 19"/>
          <p:cNvSpPr txBox="1">
            <a:spLocks noChangeArrowheads="1"/>
          </p:cNvSpPr>
          <p:nvPr/>
        </p:nvSpPr>
        <p:spPr bwMode="gray">
          <a:xfrm>
            <a:off x="1662113" y="4181475"/>
            <a:ext cx="117400" cy="276999"/>
          </a:xfrm>
          <a:prstGeom prst="rect">
            <a:avLst/>
          </a:prstGeom>
          <a:noFill/>
          <a:ln w="12700" algn="ctr">
            <a:noFill/>
            <a:miter lim="800000"/>
            <a:headEnd/>
            <a:tailEnd/>
          </a:ln>
        </p:spPr>
        <p:txBody>
          <a:bodyPr wrap="square" lIns="0" tIns="0" rIns="0" bIns="0">
            <a:spAutoFit/>
          </a:bodyPr>
          <a:lstStyle/>
          <a:p>
            <a:pPr>
              <a:buFont typeface="Wingdings" pitchFamily="2" charset="2"/>
              <a:buNone/>
            </a:pPr>
            <a:r>
              <a:rPr lang="en-US" sz="1800" b="1"/>
              <a:t>4</a:t>
            </a:r>
          </a:p>
        </p:txBody>
      </p:sp>
      <p:sp>
        <p:nvSpPr>
          <p:cNvPr id="17" name="Oval 20"/>
          <p:cNvSpPr>
            <a:spLocks noChangeArrowheads="1"/>
          </p:cNvSpPr>
          <p:nvPr/>
        </p:nvSpPr>
        <p:spPr bwMode="gray">
          <a:xfrm>
            <a:off x="4860925" y="4819650"/>
            <a:ext cx="843811" cy="341313"/>
          </a:xfrm>
          <a:prstGeom prst="ellipse">
            <a:avLst/>
          </a:prstGeom>
          <a:solidFill>
            <a:schemeClr val="bg2"/>
          </a:solidFill>
          <a:ln w="12700" algn="ctr">
            <a:solidFill>
              <a:schemeClr val="tx1"/>
            </a:solidFill>
            <a:round/>
            <a:headEnd/>
            <a:tailEnd/>
          </a:ln>
        </p:spPr>
        <p:txBody>
          <a:bodyPr wrap="none" lIns="0" tIns="0" rIns="0" bIns="0" anchor="ctr"/>
          <a:lstStyle/>
          <a:p>
            <a:endParaRPr lang="en-US"/>
          </a:p>
        </p:txBody>
      </p:sp>
      <p:sp>
        <p:nvSpPr>
          <p:cNvPr id="18" name="Text Box 21"/>
          <p:cNvSpPr txBox="1">
            <a:spLocks noChangeArrowheads="1"/>
          </p:cNvSpPr>
          <p:nvPr/>
        </p:nvSpPr>
        <p:spPr bwMode="gray">
          <a:xfrm>
            <a:off x="5233988" y="4899025"/>
            <a:ext cx="117400" cy="276999"/>
          </a:xfrm>
          <a:prstGeom prst="rect">
            <a:avLst/>
          </a:prstGeom>
          <a:noFill/>
          <a:ln w="12700" algn="ctr">
            <a:noFill/>
            <a:miter lim="800000"/>
            <a:headEnd/>
            <a:tailEnd/>
          </a:ln>
        </p:spPr>
        <p:txBody>
          <a:bodyPr wrap="square" lIns="0" tIns="0" rIns="0" bIns="0">
            <a:spAutoFit/>
          </a:bodyPr>
          <a:lstStyle/>
          <a:p>
            <a:pPr>
              <a:buFont typeface="Wingdings" pitchFamily="2" charset="2"/>
              <a:buNone/>
            </a:pPr>
            <a:r>
              <a:rPr lang="en-US" sz="1800" b="1"/>
              <a:t>5</a:t>
            </a:r>
          </a:p>
        </p:txBody>
      </p:sp>
      <p:sp>
        <p:nvSpPr>
          <p:cNvPr id="19" name="Oval 22"/>
          <p:cNvSpPr>
            <a:spLocks noChangeArrowheads="1"/>
          </p:cNvSpPr>
          <p:nvPr/>
        </p:nvSpPr>
        <p:spPr bwMode="gray">
          <a:xfrm>
            <a:off x="7245350" y="5322888"/>
            <a:ext cx="843811" cy="341312"/>
          </a:xfrm>
          <a:prstGeom prst="ellipse">
            <a:avLst/>
          </a:prstGeom>
          <a:solidFill>
            <a:schemeClr val="bg2"/>
          </a:solidFill>
          <a:ln w="12700" algn="ctr">
            <a:solidFill>
              <a:schemeClr val="tx1"/>
            </a:solidFill>
            <a:round/>
            <a:headEnd/>
            <a:tailEnd/>
          </a:ln>
        </p:spPr>
        <p:txBody>
          <a:bodyPr wrap="none" lIns="0" tIns="0" rIns="0" bIns="0" anchor="ctr"/>
          <a:lstStyle/>
          <a:p>
            <a:endParaRPr lang="en-US"/>
          </a:p>
        </p:txBody>
      </p:sp>
      <p:sp>
        <p:nvSpPr>
          <p:cNvPr id="20" name="Text Box 23"/>
          <p:cNvSpPr txBox="1">
            <a:spLocks noChangeArrowheads="1"/>
          </p:cNvSpPr>
          <p:nvPr/>
        </p:nvSpPr>
        <p:spPr bwMode="gray">
          <a:xfrm>
            <a:off x="7618413" y="5402263"/>
            <a:ext cx="117400" cy="276999"/>
          </a:xfrm>
          <a:prstGeom prst="rect">
            <a:avLst/>
          </a:prstGeom>
          <a:noFill/>
          <a:ln w="12700" algn="ctr">
            <a:noFill/>
            <a:miter lim="800000"/>
            <a:headEnd/>
            <a:tailEnd/>
          </a:ln>
        </p:spPr>
        <p:txBody>
          <a:bodyPr wrap="square" lIns="0" tIns="0" rIns="0" bIns="0">
            <a:spAutoFit/>
          </a:bodyPr>
          <a:lstStyle/>
          <a:p>
            <a:pPr>
              <a:buFont typeface="Wingdings" pitchFamily="2" charset="2"/>
              <a:buNone/>
            </a:pPr>
            <a:r>
              <a:rPr lang="en-US" sz="1800" b="1"/>
              <a:t>6</a:t>
            </a:r>
          </a:p>
        </p:txBody>
      </p:sp>
      <p:sp>
        <p:nvSpPr>
          <p:cNvPr id="21" name="Oval 24"/>
          <p:cNvSpPr>
            <a:spLocks noChangeArrowheads="1"/>
          </p:cNvSpPr>
          <p:nvPr/>
        </p:nvSpPr>
        <p:spPr bwMode="gray">
          <a:xfrm>
            <a:off x="5100638" y="6400800"/>
            <a:ext cx="843810" cy="341313"/>
          </a:xfrm>
          <a:prstGeom prst="ellipse">
            <a:avLst/>
          </a:prstGeom>
          <a:solidFill>
            <a:schemeClr val="bg2"/>
          </a:solidFill>
          <a:ln w="12700" algn="ctr">
            <a:solidFill>
              <a:schemeClr val="tx1"/>
            </a:solidFill>
            <a:round/>
            <a:headEnd/>
            <a:tailEnd/>
          </a:ln>
        </p:spPr>
        <p:txBody>
          <a:bodyPr wrap="none" lIns="0" tIns="0" rIns="0" bIns="0" anchor="ctr"/>
          <a:lstStyle/>
          <a:p>
            <a:endParaRPr lang="en-US"/>
          </a:p>
        </p:txBody>
      </p:sp>
      <p:sp>
        <p:nvSpPr>
          <p:cNvPr id="22" name="Text Box 25"/>
          <p:cNvSpPr txBox="1">
            <a:spLocks noChangeArrowheads="1"/>
          </p:cNvSpPr>
          <p:nvPr/>
        </p:nvSpPr>
        <p:spPr bwMode="gray">
          <a:xfrm>
            <a:off x="5473700" y="6480175"/>
            <a:ext cx="117400" cy="276999"/>
          </a:xfrm>
          <a:prstGeom prst="rect">
            <a:avLst/>
          </a:prstGeom>
          <a:noFill/>
          <a:ln w="12700" algn="ctr">
            <a:noFill/>
            <a:miter lim="800000"/>
            <a:headEnd/>
            <a:tailEnd/>
          </a:ln>
        </p:spPr>
        <p:txBody>
          <a:bodyPr wrap="square" lIns="0" tIns="0" rIns="0" bIns="0">
            <a:spAutoFit/>
          </a:bodyPr>
          <a:lstStyle/>
          <a:p>
            <a:pPr>
              <a:buFont typeface="Wingdings" pitchFamily="2" charset="2"/>
              <a:buNone/>
            </a:pPr>
            <a:r>
              <a:rPr lang="en-US" sz="1800" b="1"/>
              <a:t>7</a:t>
            </a:r>
          </a:p>
        </p:txBody>
      </p:sp>
      <p:sp>
        <p:nvSpPr>
          <p:cNvPr id="23" name="Oval 26"/>
          <p:cNvSpPr>
            <a:spLocks noChangeArrowheads="1"/>
          </p:cNvSpPr>
          <p:nvPr/>
        </p:nvSpPr>
        <p:spPr bwMode="gray">
          <a:xfrm>
            <a:off x="1050925" y="5324475"/>
            <a:ext cx="843811" cy="341313"/>
          </a:xfrm>
          <a:prstGeom prst="ellipse">
            <a:avLst/>
          </a:prstGeom>
          <a:solidFill>
            <a:schemeClr val="bg2"/>
          </a:solidFill>
          <a:ln w="12700" algn="ctr">
            <a:solidFill>
              <a:schemeClr val="tx1"/>
            </a:solidFill>
            <a:round/>
            <a:headEnd/>
            <a:tailEnd/>
          </a:ln>
        </p:spPr>
        <p:txBody>
          <a:bodyPr wrap="none" lIns="0" tIns="0" rIns="0" bIns="0" anchor="ctr"/>
          <a:lstStyle/>
          <a:p>
            <a:endParaRPr lang="en-US"/>
          </a:p>
        </p:txBody>
      </p:sp>
      <p:sp>
        <p:nvSpPr>
          <p:cNvPr id="24" name="Text Box 27"/>
          <p:cNvSpPr txBox="1">
            <a:spLocks noChangeArrowheads="1"/>
          </p:cNvSpPr>
          <p:nvPr/>
        </p:nvSpPr>
        <p:spPr bwMode="gray">
          <a:xfrm>
            <a:off x="1423988" y="5403850"/>
            <a:ext cx="117400" cy="276999"/>
          </a:xfrm>
          <a:prstGeom prst="rect">
            <a:avLst/>
          </a:prstGeom>
          <a:noFill/>
          <a:ln w="12700" algn="ctr">
            <a:noFill/>
            <a:miter lim="800000"/>
            <a:headEnd/>
            <a:tailEnd/>
          </a:ln>
        </p:spPr>
        <p:txBody>
          <a:bodyPr wrap="square" lIns="0" tIns="0" rIns="0" bIns="0">
            <a:spAutoFit/>
          </a:bodyPr>
          <a:lstStyle/>
          <a:p>
            <a:pPr>
              <a:buFont typeface="Wingdings" pitchFamily="2" charset="2"/>
              <a:buNone/>
            </a:pPr>
            <a:r>
              <a:rPr lang="en-US" sz="1800" b="1"/>
              <a:t>8</a:t>
            </a:r>
          </a:p>
        </p:txBody>
      </p:sp>
      <p:sp>
        <p:nvSpPr>
          <p:cNvPr id="25" name="Oval 28"/>
          <p:cNvSpPr>
            <a:spLocks noChangeArrowheads="1"/>
          </p:cNvSpPr>
          <p:nvPr/>
        </p:nvSpPr>
        <p:spPr bwMode="gray">
          <a:xfrm>
            <a:off x="450850" y="5929313"/>
            <a:ext cx="843811" cy="341312"/>
          </a:xfrm>
          <a:prstGeom prst="ellipse">
            <a:avLst/>
          </a:prstGeom>
          <a:solidFill>
            <a:schemeClr val="bg2"/>
          </a:solidFill>
          <a:ln w="12700" algn="ctr">
            <a:solidFill>
              <a:schemeClr val="tx1"/>
            </a:solidFill>
            <a:round/>
            <a:headEnd/>
            <a:tailEnd/>
          </a:ln>
        </p:spPr>
        <p:txBody>
          <a:bodyPr wrap="none" lIns="0" tIns="0" rIns="0" bIns="0" anchor="ctr"/>
          <a:lstStyle/>
          <a:p>
            <a:endParaRPr lang="en-US"/>
          </a:p>
        </p:txBody>
      </p:sp>
      <p:sp>
        <p:nvSpPr>
          <p:cNvPr id="26" name="Text Box 29"/>
          <p:cNvSpPr txBox="1">
            <a:spLocks noChangeArrowheads="1"/>
          </p:cNvSpPr>
          <p:nvPr/>
        </p:nvSpPr>
        <p:spPr bwMode="gray">
          <a:xfrm>
            <a:off x="823913" y="6008688"/>
            <a:ext cx="117400" cy="276999"/>
          </a:xfrm>
          <a:prstGeom prst="rect">
            <a:avLst/>
          </a:prstGeom>
          <a:noFill/>
          <a:ln w="12700" algn="ctr">
            <a:noFill/>
            <a:miter lim="800000"/>
            <a:headEnd/>
            <a:tailEnd/>
          </a:ln>
        </p:spPr>
        <p:txBody>
          <a:bodyPr wrap="square" lIns="0" tIns="0" rIns="0" bIns="0">
            <a:spAutoFit/>
          </a:bodyPr>
          <a:lstStyle/>
          <a:p>
            <a:pPr>
              <a:buFont typeface="Wingdings" pitchFamily="2" charset="2"/>
              <a:buNone/>
            </a:pPr>
            <a:r>
              <a:rPr lang="en-US" sz="1800" b="1"/>
              <a:t>9</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solidFill>
                  <a:schemeClr val="tx1">
                    <a:lumMod val="50000"/>
                    <a:lumOff val="50000"/>
                  </a:schemeClr>
                </a:solidFill>
              </a:rPr>
              <a:t>Thank You!</a:t>
            </a:r>
            <a:endParaRPr lang="en-US" dirty="0">
              <a:solidFill>
                <a:schemeClr val="tx1">
                  <a:lumMod val="50000"/>
                  <a:lumOff val="50000"/>
                </a:schemeClr>
              </a:solidFill>
            </a:endParaRPr>
          </a:p>
        </p:txBody>
      </p:sp>
    </p:spTree>
    <p:extLst>
      <p:ext uri="{BB962C8B-B14F-4D97-AF65-F5344CB8AC3E}">
        <p14:creationId xmlns:p14="http://schemas.microsoft.com/office/powerpoint/2010/main" val="2418729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Execute Transaction RSA1</a:t>
            </a:r>
            <a:endParaRPr lang="en-US" dirty="0"/>
          </a:p>
        </p:txBody>
      </p:sp>
      <p:sp>
        <p:nvSpPr>
          <p:cNvPr id="4" name="Text Placeholder 3"/>
          <p:cNvSpPr>
            <a:spLocks noGrp="1"/>
          </p:cNvSpPr>
          <p:nvPr>
            <p:ph type="body" sz="quarter" idx="11"/>
          </p:nvPr>
        </p:nvSpPr>
        <p:spPr/>
        <p:txBody>
          <a:bodyPr/>
          <a:lstStyle/>
          <a:p>
            <a:r>
              <a:rPr lang="en-US" b="0" dirty="0" smtClean="0"/>
              <a:t>To enter the Administrator’s Workbench, enter transaction code RSA1 and press Enter.</a:t>
            </a:r>
            <a:endParaRPr lang="en-US" b="0" dirty="0"/>
          </a:p>
        </p:txBody>
      </p:sp>
      <p:pic>
        <p:nvPicPr>
          <p:cNvPr id="359426" name="Picture 2"/>
          <p:cNvPicPr>
            <a:picLocks noChangeAspect="1" noChangeArrowheads="1"/>
          </p:cNvPicPr>
          <p:nvPr/>
        </p:nvPicPr>
        <p:blipFill>
          <a:blip r:embed="rId2"/>
          <a:srcRect/>
          <a:stretch>
            <a:fillRect/>
          </a:stretch>
        </p:blipFill>
        <p:spPr bwMode="auto">
          <a:xfrm>
            <a:off x="3410254" y="1477107"/>
            <a:ext cx="5489330" cy="4674784"/>
          </a:xfrm>
          <a:prstGeom prst="rect">
            <a:avLst/>
          </a:prstGeom>
          <a:noFill/>
          <a:ln w="9525">
            <a:noFill/>
            <a:miter lim="800000"/>
            <a:headEnd/>
            <a:tailEnd/>
          </a:ln>
        </p:spPr>
      </p:pic>
      <p:sp>
        <p:nvSpPr>
          <p:cNvPr id="6" name="Oval 5"/>
          <p:cNvSpPr/>
          <p:nvPr/>
        </p:nvSpPr>
        <p:spPr bwMode="gray">
          <a:xfrm>
            <a:off x="3692769" y="1692005"/>
            <a:ext cx="785446" cy="406426"/>
          </a:xfrm>
          <a:prstGeom prst="ellipse">
            <a:avLst/>
          </a:prstGeom>
          <a:solidFill>
            <a:schemeClr val="accent1">
              <a:alpha val="17000"/>
            </a:schemeClr>
          </a:solidFill>
          <a:ln w="15875"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the Admin Workbench</a:t>
            </a:r>
            <a:endParaRPr lang="en-US" dirty="0"/>
          </a:p>
        </p:txBody>
      </p:sp>
      <p:sp>
        <p:nvSpPr>
          <p:cNvPr id="4" name="Text Placeholder 3"/>
          <p:cNvSpPr>
            <a:spLocks noGrp="1"/>
          </p:cNvSpPr>
          <p:nvPr>
            <p:ph type="body" sz="quarter" idx="11"/>
          </p:nvPr>
        </p:nvSpPr>
        <p:spPr/>
        <p:txBody>
          <a:bodyPr/>
          <a:lstStyle/>
          <a:p>
            <a:r>
              <a:rPr lang="en-US" b="0" dirty="0" smtClean="0"/>
              <a:t>If this message appears in the customer’s system, bypass it by choosing “Yes”.</a:t>
            </a:r>
            <a:endParaRPr lang="en-US" b="0" dirty="0"/>
          </a:p>
        </p:txBody>
      </p:sp>
      <p:pic>
        <p:nvPicPr>
          <p:cNvPr id="360451" name="Picture 3"/>
          <p:cNvPicPr>
            <a:picLocks noChangeAspect="1" noChangeArrowheads="1"/>
          </p:cNvPicPr>
          <p:nvPr/>
        </p:nvPicPr>
        <p:blipFill>
          <a:blip r:embed="rId2"/>
          <a:srcRect/>
          <a:stretch>
            <a:fillRect/>
          </a:stretch>
        </p:blipFill>
        <p:spPr bwMode="auto">
          <a:xfrm>
            <a:off x="3410253" y="1692005"/>
            <a:ext cx="5019675" cy="2828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Inside the Administrator Workbench</a:t>
            </a:r>
            <a:endParaRPr lang="en-US" dirty="0"/>
          </a:p>
        </p:txBody>
      </p:sp>
      <p:sp>
        <p:nvSpPr>
          <p:cNvPr id="4" name="Text Placeholder 3"/>
          <p:cNvSpPr>
            <a:spLocks noGrp="1"/>
          </p:cNvSpPr>
          <p:nvPr>
            <p:ph type="body" sz="quarter" idx="11"/>
          </p:nvPr>
        </p:nvSpPr>
        <p:spPr>
          <a:xfrm>
            <a:off x="242937" y="1692005"/>
            <a:ext cx="2418201" cy="4392000"/>
          </a:xfrm>
        </p:spPr>
        <p:txBody>
          <a:bodyPr/>
          <a:lstStyle/>
          <a:p>
            <a:r>
              <a:rPr lang="en-US" b="0" dirty="0" smtClean="0"/>
              <a:t>Be sure to have selected “Modeling”, then “</a:t>
            </a:r>
            <a:r>
              <a:rPr lang="en-US" b="0" dirty="0" err="1" smtClean="0"/>
              <a:t>InfoProviders</a:t>
            </a:r>
            <a:r>
              <a:rPr lang="en-US" b="0" dirty="0" smtClean="0"/>
              <a:t>”.</a:t>
            </a:r>
          </a:p>
          <a:p>
            <a:r>
              <a:rPr lang="en-US" b="0" dirty="0" smtClean="0"/>
              <a:t>Locate the customer’s DSOs which have long-running activation times.  </a:t>
            </a:r>
          </a:p>
          <a:p>
            <a:r>
              <a:rPr lang="en-US" b="0" dirty="0" smtClean="0"/>
              <a:t>In this example, “G/L Accounts: Line Items” is selected.</a:t>
            </a:r>
            <a:endParaRPr lang="en-US" b="0" dirty="0"/>
          </a:p>
        </p:txBody>
      </p:sp>
      <p:pic>
        <p:nvPicPr>
          <p:cNvPr id="361475" name="Picture 3"/>
          <p:cNvPicPr>
            <a:picLocks noChangeAspect="1" noChangeArrowheads="1"/>
          </p:cNvPicPr>
          <p:nvPr/>
        </p:nvPicPr>
        <p:blipFill>
          <a:blip r:embed="rId2"/>
          <a:srcRect/>
          <a:stretch>
            <a:fillRect/>
          </a:stretch>
        </p:blipFill>
        <p:spPr bwMode="auto">
          <a:xfrm>
            <a:off x="2700268" y="1465383"/>
            <a:ext cx="6211341" cy="48962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Inside the Administrator Workbench</a:t>
            </a:r>
            <a:endParaRPr lang="en-US" dirty="0"/>
          </a:p>
        </p:txBody>
      </p:sp>
      <p:sp>
        <p:nvSpPr>
          <p:cNvPr id="4" name="Text Placeholder 3"/>
          <p:cNvSpPr>
            <a:spLocks noGrp="1"/>
          </p:cNvSpPr>
          <p:nvPr>
            <p:ph type="body" sz="quarter" idx="11"/>
          </p:nvPr>
        </p:nvSpPr>
        <p:spPr>
          <a:xfrm>
            <a:off x="242937" y="1692005"/>
            <a:ext cx="3637401" cy="4392000"/>
          </a:xfrm>
        </p:spPr>
        <p:txBody>
          <a:bodyPr/>
          <a:lstStyle/>
          <a:p>
            <a:r>
              <a:rPr lang="en-US" b="0" dirty="0" smtClean="0"/>
              <a:t>Right Mouse Click (RMC) on the DSO to be evaluated and select “Manage”…</a:t>
            </a:r>
            <a:endParaRPr lang="en-US" b="0" dirty="0"/>
          </a:p>
        </p:txBody>
      </p:sp>
      <p:pic>
        <p:nvPicPr>
          <p:cNvPr id="362499" name="Picture 3"/>
          <p:cNvPicPr>
            <a:picLocks noChangeAspect="1" noChangeArrowheads="1"/>
          </p:cNvPicPr>
          <p:nvPr/>
        </p:nvPicPr>
        <p:blipFill>
          <a:blip r:embed="rId2"/>
          <a:srcRect/>
          <a:stretch>
            <a:fillRect/>
          </a:stretch>
        </p:blipFill>
        <p:spPr bwMode="auto">
          <a:xfrm>
            <a:off x="3880338" y="1336435"/>
            <a:ext cx="4943713" cy="50748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AP_2011_16x9_v1.2">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20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1065</TotalTime>
  <Words>2307</Words>
  <Application>Microsoft Office PowerPoint</Application>
  <PresentationFormat>On-screen Show (4:3)</PresentationFormat>
  <Paragraphs>256</Paragraphs>
  <Slides>53</Slides>
  <Notes>4</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SAP_2011_16x9_v1.2</vt:lpstr>
      <vt:lpstr>Achieve Remarkable Results SAP NetWeaver BW Powered by SAP HANA </vt:lpstr>
      <vt:lpstr>Detailed Prerequisite Pulse Check - Overview</vt:lpstr>
      <vt:lpstr>Detailed Pulse Check Steps - Getting Started</vt:lpstr>
      <vt:lpstr>Evaluating DSO Activations</vt:lpstr>
      <vt:lpstr>Logon to Customer System</vt:lpstr>
      <vt:lpstr>Execute Transaction RSA1</vt:lpstr>
      <vt:lpstr>Entering the Admin Workbench</vt:lpstr>
      <vt:lpstr>Inside the Administrator Workbench</vt:lpstr>
      <vt:lpstr>Inside the Administrator Workbench</vt:lpstr>
      <vt:lpstr>Inside the Administrator Workbench</vt:lpstr>
      <vt:lpstr>Inside the Activation Logs…</vt:lpstr>
      <vt:lpstr>Evaluating InfoCube Load Times</vt:lpstr>
      <vt:lpstr>Inside the Administrator Workbench</vt:lpstr>
      <vt:lpstr>Inside the Administrator Workbench</vt:lpstr>
      <vt:lpstr>Evaluating the load</vt:lpstr>
      <vt:lpstr>Evaluating the load</vt:lpstr>
      <vt:lpstr>Evaluating the load</vt:lpstr>
      <vt:lpstr>Determining the Size of InfoCubes</vt:lpstr>
      <vt:lpstr>Determine the size consumed by the InfoCube tables</vt:lpstr>
      <vt:lpstr>Determine the size consumed by the InfoCube tables</vt:lpstr>
      <vt:lpstr>Finding the tables</vt:lpstr>
      <vt:lpstr>Finding the tables</vt:lpstr>
      <vt:lpstr>Evaluating the runtime of Queries</vt:lpstr>
      <vt:lpstr>Prerequisite Pulse Check – statistics on Query/InfoCubes level</vt:lpstr>
      <vt:lpstr>Log on to the BW system</vt:lpstr>
      <vt:lpstr>Query Performance – which queries are performance critical regarding OLAP time</vt:lpstr>
      <vt:lpstr>Query Performance – maintain selection view of table RSDDSTAT_OLAP </vt:lpstr>
      <vt:lpstr>Query Performance – maintain selection view of table RSDDSTAT_OLAP part II</vt:lpstr>
      <vt:lpstr>Query Performance – maintain selection view of table RSDDSTAT_OLAP part III</vt:lpstr>
      <vt:lpstr>Query Performance – overview of the queries which have the highest OLAP time</vt:lpstr>
      <vt:lpstr>OLAP runtime list to Excel</vt:lpstr>
      <vt:lpstr>Query Performance – identify the queries with high database runtimes</vt:lpstr>
      <vt:lpstr>Query Performance – maintain selection view of table RSDDSTAT_DM </vt:lpstr>
      <vt:lpstr>Query Performance – maintain selection view of table RSDDSTAT_DM part II</vt:lpstr>
      <vt:lpstr>Query Performance – maintain selection view of table RSDDSTAT_DM part II</vt:lpstr>
      <vt:lpstr>Query Performance – queries which have the highest database runtimes</vt:lpstr>
      <vt:lpstr>Database runtime list to Excel</vt:lpstr>
      <vt:lpstr>Detailed Query Analysis in RSRT</vt:lpstr>
      <vt:lpstr>Detailed Query Analysis in RSRT – statistical data</vt:lpstr>
      <vt:lpstr>Detailed Query Analysis in RSRT – statistical data</vt:lpstr>
      <vt:lpstr>Detailed Query Analysis in RSRT – statistical data to Excel</vt:lpstr>
      <vt:lpstr>Analysis of the runtimes in Excel</vt:lpstr>
      <vt:lpstr>Detailed Query Analysis in RSRT – statistical data to Excel</vt:lpstr>
      <vt:lpstr>Detailed Query Analysis in RSRT – statistical data to Excel</vt:lpstr>
      <vt:lpstr>Analysis of the selected and transported data in Excel</vt:lpstr>
      <vt:lpstr>Detailed Query Analysis in RSRT – in case the customer hasn’t prepare a list of queries</vt:lpstr>
      <vt:lpstr>Analysis of the data model</vt:lpstr>
      <vt:lpstr>Analysis of the data model – Info Cube size</vt:lpstr>
      <vt:lpstr>Info Cube size report to Excel</vt:lpstr>
      <vt:lpstr>Analysis of the data model – aggregates</vt:lpstr>
      <vt:lpstr>Analysis of the data model – export a list of aggregates to Excel</vt:lpstr>
      <vt:lpstr>Analysis of the data model – export a list of filled aggregates to Excel</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SAP BW powered by  SAP HANA   Solution Management,  DW Platform October, 2011</dc:title>
  <dc:creator>SAP AG</dc:creator>
  <cp:lastModifiedBy>Allen, Walter</cp:lastModifiedBy>
  <cp:revision>216</cp:revision>
  <dcterms:created xsi:type="dcterms:W3CDTF">2011-10-13T18:36:40Z</dcterms:created>
  <dcterms:modified xsi:type="dcterms:W3CDTF">2014-05-29T13:03:42Z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1816860720</vt:i4>
  </property>
  <property fmtid="{D5CDD505-2E9C-101B-9397-08002B2CF9AE}" pid="3" name="_NewReviewCycle">
    <vt:lpwstr/>
  </property>
  <property fmtid="{D5CDD505-2E9C-101B-9397-08002B2CF9AE}" pid="4" name="_EmailSubject">
    <vt:lpwstr>Hana</vt:lpwstr>
  </property>
  <property fmtid="{D5CDD505-2E9C-101B-9397-08002B2CF9AE}" pid="5" name="_AuthorEmail">
    <vt:lpwstr>sheila.mccarthy@sap.com</vt:lpwstr>
  </property>
  <property fmtid="{D5CDD505-2E9C-101B-9397-08002B2CF9AE}" pid="6" name="_AuthorEmailDisplayName">
    <vt:lpwstr>McCarthy, Sheila</vt:lpwstr>
  </property>
  <property fmtid="{D5CDD505-2E9C-101B-9397-08002B2CF9AE}" pid="7" name="_PreviousAdHocReviewCycleID">
    <vt:i4>767574003</vt:i4>
  </property>
</Properties>
</file>